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sldSz cx="9144000" cy="5143500" type="screen16x9"/>
  <p:notesSz cx="6858000" cy="9144000"/>
  <p:embeddedFontLst>
    <p:embeddedFont>
      <p:font typeface="Amatic SC" panose="020B0604020202020204" charset="-79"/>
      <p:regular r:id="rId16"/>
      <p:bold r:id="rId17"/>
    </p:embeddedFont>
    <p:embeddedFont>
      <p:font typeface="Raleway" panose="020B0604020202020204" charset="0"/>
      <p:regular r:id="rId18"/>
      <p:bold r:id="rId19"/>
      <p:italic r:id="rId20"/>
      <p:boldItalic r:id="rId21"/>
    </p:embeddedFont>
    <p:embeddedFont>
      <p:font typeface="Raleway Medium" panose="020B0604020202020204" charset="0"/>
      <p:regular r:id="rId22"/>
      <p:bold r:id="rId23"/>
      <p:italic r:id="rId24"/>
      <p:boldItalic r:id="rId25"/>
    </p:embeddedFont>
    <p:embeddedFont>
      <p:font typeface="Source Code Pro" panose="020B0604020202020204" charset="0"/>
      <p:regular r:id="rId26"/>
      <p:bold r:id="rId27"/>
      <p:italic r:id="rId28"/>
      <p:boldItalic r:id="rId2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D23890E-DB3B-4617-BD18-C64302196222}">
  <a:tblStyle styleId="{7D23890E-DB3B-4617-BD18-C64302196222}"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0507" autoAdjust="0"/>
  </p:normalViewPr>
  <p:slideViewPr>
    <p:cSldViewPr snapToGrid="0">
      <p:cViewPr varScale="1">
        <p:scale>
          <a:sx n="73" d="100"/>
          <a:sy n="73" d="100"/>
        </p:scale>
        <p:origin x="1080" y="4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font" Target="fonts/font11.fntdata"/><Relationship Id="rId3" Type="http://schemas.openxmlformats.org/officeDocument/2006/relationships/slide" Target="slides/slide2.xml"/><Relationship Id="rId21"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font" Target="fonts/font10.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29" Type="http://schemas.openxmlformats.org/officeDocument/2006/relationships/font" Target="fonts/font1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9.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font" Target="fonts/font8.fntdata"/><Relationship Id="rId28" Type="http://schemas.openxmlformats.org/officeDocument/2006/relationships/font" Target="fonts/font13.fntdata"/><Relationship Id="rId10" Type="http://schemas.openxmlformats.org/officeDocument/2006/relationships/slide" Target="slides/slide9.xml"/><Relationship Id="rId19" Type="http://schemas.openxmlformats.org/officeDocument/2006/relationships/font" Target="fonts/font4.fntdata"/><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 Id="rId27" Type="http://schemas.openxmlformats.org/officeDocument/2006/relationships/font" Target="fonts/font12.fntdata"/><Relationship Id="rId30"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
        <p:cNvGrpSpPr/>
        <p:nvPr/>
      </p:nvGrpSpPr>
      <p:grpSpPr>
        <a:xfrm>
          <a:off x="0" y="0"/>
          <a:ext cx="0" cy="0"/>
          <a:chOff x="0" y="0"/>
          <a:chExt cx="0" cy="0"/>
        </a:xfrm>
      </p:grpSpPr>
      <p:sp>
        <p:nvSpPr>
          <p:cNvPr id="53" name="Google Shape;53;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 name="Google Shape;5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6038f9d97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6038f9d97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a:p>
            <a:pPr marL="0" lvl="0" indent="0" algn="l" rtl="0">
              <a:spcBef>
                <a:spcPts val="0"/>
              </a:spcBef>
              <a:spcAft>
                <a:spcPts val="0"/>
              </a:spcAft>
              <a:buNone/>
            </a:pPr>
            <a:r>
              <a:rPr lang="en" dirty="0"/>
              <a:t>The main objective function is to minimize the spent per advertisement subject to constraints like total conversion per advertisement should be greater than 1 and less than 100. Spent per clicks or cost per conversion(conversion_costs) should be greater than 2 and less than 4. Approved conversion(converted)should be greater than 1 and less than 100.</a:t>
            </a: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614a8b0d6a_1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614a8b0d6a_1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a:p>
            <a:pPr marL="0" lvl="0" indent="0" algn="l" rtl="0">
              <a:spcBef>
                <a:spcPts val="0"/>
              </a:spcBef>
              <a:spcAft>
                <a:spcPts val="0"/>
              </a:spcAft>
              <a:buNone/>
            </a:pPr>
            <a:r>
              <a:rPr lang="en" dirty="0"/>
              <a:t>After optimizing we found out that these are the advertisement ids that can yield us 1 customer for $2.</a:t>
            </a: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629fb25304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629fb25304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614a8b0d6a_4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614a8b0d6a_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g629fb2530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 name="Google Shape;62;g629fb2530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6355e9e052_0_11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6355e9e052_0_11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629fb2530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629fb2530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614a8b0d6a_1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614a8b0d6a_1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200000"/>
              </a:lnSpc>
              <a:spcBef>
                <a:spcPts val="0"/>
              </a:spcBef>
              <a:spcAft>
                <a:spcPts val="0"/>
              </a:spcAft>
              <a:buNone/>
            </a:pPr>
            <a:endParaRPr sz="1200" dirty="0">
              <a:latin typeface="Times New Roman"/>
              <a:ea typeface="Times New Roman"/>
              <a:cs typeface="Times New Roman"/>
              <a:sym typeface="Times New Roman"/>
            </a:endParaRPr>
          </a:p>
          <a:p>
            <a:pPr marL="0" lvl="0" indent="0" algn="l" rtl="0">
              <a:lnSpc>
                <a:spcPct val="200000"/>
              </a:lnSpc>
              <a:spcBef>
                <a:spcPts val="0"/>
              </a:spcBef>
              <a:spcAft>
                <a:spcPts val="0"/>
              </a:spcAft>
              <a:buNone/>
            </a:pPr>
            <a:endParaRPr sz="1200" dirty="0">
              <a:latin typeface="Times New Roman"/>
              <a:ea typeface="Times New Roman"/>
              <a:cs typeface="Times New Roman"/>
              <a:sym typeface="Times New Roman"/>
            </a:endParaRPr>
          </a:p>
          <a:p>
            <a:pPr marL="0" lvl="0" indent="0" algn="l" rtl="0">
              <a:lnSpc>
                <a:spcPct val="200000"/>
              </a:lnSpc>
              <a:spcBef>
                <a:spcPts val="0"/>
              </a:spcBef>
              <a:spcAft>
                <a:spcPts val="0"/>
              </a:spcAft>
              <a:buNone/>
            </a:pPr>
            <a:r>
              <a:rPr lang="en" sz="1200" dirty="0">
                <a:latin typeface="Times New Roman"/>
                <a:ea typeface="Times New Roman"/>
                <a:cs typeface="Times New Roman"/>
                <a:sym typeface="Times New Roman"/>
              </a:rPr>
              <a:t>The upper management team and employees of PHENS &amp; CO believe that our growth and success in the casual wear and business casual markets can be applied just as successfully through the launch of a fun, comfortable, and exciting new athleisure clothing line. We will be offering a variety of items including but not limited to tank tops, sports tees, sweatshirts, running shorts, leggings, sweatpants, joggers, and tracksuits, in a variety of colors, sizes and styles. These items can easily substitute jeans and a t-shirt when you’re on the go, working out or just enjoying some down time.  More importantly,  we are hoping that this new launch will attract new and existing customers to our website, and increase traffic of customers online and in-store. </a:t>
            </a:r>
            <a:endParaRPr sz="1200" dirty="0">
              <a:latin typeface="Times New Roman"/>
              <a:ea typeface="Times New Roman"/>
              <a:cs typeface="Times New Roman"/>
              <a:sym typeface="Times New Roman"/>
            </a:endParaRPr>
          </a:p>
          <a:p>
            <a:pPr marL="0" lvl="0" indent="457200" algn="l" rtl="0">
              <a:lnSpc>
                <a:spcPct val="200000"/>
              </a:lnSpc>
              <a:spcBef>
                <a:spcPts val="0"/>
              </a:spcBef>
              <a:spcAft>
                <a:spcPts val="0"/>
              </a:spcAft>
              <a:buNone/>
            </a:pPr>
            <a:endParaRPr sz="1200" dirty="0">
              <a:latin typeface="Times New Roman"/>
              <a:ea typeface="Times New Roman"/>
              <a:cs typeface="Times New Roman"/>
              <a:sym typeface="Times New Roman"/>
            </a:endParaRPr>
          </a:p>
          <a:p>
            <a:pPr marL="0" lvl="0" indent="457200" algn="l" rtl="0">
              <a:lnSpc>
                <a:spcPct val="200000"/>
              </a:lnSpc>
              <a:spcBef>
                <a:spcPts val="0"/>
              </a:spcBef>
              <a:spcAft>
                <a:spcPts val="0"/>
              </a:spcAft>
              <a:buNone/>
            </a:pPr>
            <a:r>
              <a:rPr lang="en" sz="1200" dirty="0">
                <a:latin typeface="Times New Roman"/>
                <a:ea typeface="Times New Roman"/>
                <a:cs typeface="Times New Roman"/>
                <a:sym typeface="Times New Roman"/>
              </a:rPr>
              <a:t>Our main marketing approach with this upcoming athleisure launch will be to create new and exciting marketing material through Facebook ads,  in hopes that we can route new and existing shoppers and customers to our website to purchase from us.</a:t>
            </a:r>
            <a:endParaRPr sz="1200" dirty="0">
              <a:latin typeface="Times New Roman"/>
              <a:ea typeface="Times New Roman"/>
              <a:cs typeface="Times New Roman"/>
              <a:sym typeface="Times New Roman"/>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62c654991c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62c654991c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200000"/>
              </a:lnSpc>
              <a:spcBef>
                <a:spcPts val="0"/>
              </a:spcBef>
              <a:spcAft>
                <a:spcPts val="0"/>
              </a:spcAft>
              <a:buNone/>
            </a:pPr>
            <a:endParaRPr sz="1200" dirty="0">
              <a:latin typeface="Times New Roman"/>
              <a:ea typeface="Times New Roman"/>
              <a:cs typeface="Times New Roman"/>
              <a:sym typeface="Times New Roman"/>
            </a:endParaRPr>
          </a:p>
          <a:p>
            <a:pPr marL="0" lvl="0" indent="0" algn="l" rtl="0">
              <a:lnSpc>
                <a:spcPct val="200000"/>
              </a:lnSpc>
              <a:spcBef>
                <a:spcPts val="0"/>
              </a:spcBef>
              <a:spcAft>
                <a:spcPts val="0"/>
              </a:spcAft>
              <a:buNone/>
            </a:pPr>
            <a:endParaRPr sz="1200" dirty="0">
              <a:latin typeface="Times New Roman"/>
              <a:ea typeface="Times New Roman"/>
              <a:cs typeface="Times New Roman"/>
              <a:sym typeface="Times New Roman"/>
            </a:endParaRPr>
          </a:p>
          <a:p>
            <a:pPr marL="0" lvl="0" indent="0" algn="l" rtl="0">
              <a:lnSpc>
                <a:spcPct val="200000"/>
              </a:lnSpc>
              <a:spcBef>
                <a:spcPts val="0"/>
              </a:spcBef>
              <a:spcAft>
                <a:spcPts val="0"/>
              </a:spcAft>
              <a:buNone/>
            </a:pPr>
            <a:r>
              <a:rPr lang="en" sz="1200" dirty="0">
                <a:latin typeface="Times New Roman"/>
                <a:ea typeface="Times New Roman"/>
                <a:cs typeface="Times New Roman"/>
                <a:sym typeface="Times New Roman"/>
              </a:rPr>
              <a:t>The first thing the PHENS &amp; Co. marketing team did was average all of our columns and group them by gender.  For females we came up with a $1.46 cost per click, 48.58 clicks per conversion, and a $0.00029 cost per impression.  For men we got a $1.64 cost per click, 25.76 clicks per conversion and $0.00022 cost per impression.  After some initial struggles and some unrealistic data for the click through rates, we did some research and found that a $1.91 click through rate is the average cost in retail advertising, and decided to use that value for our analysis.  If we end up with a higher or lower click through rate after this campaign is complete, we can easily adjust our numbers for any future marketing campaigns.</a:t>
            </a:r>
            <a:endParaRPr sz="1200" dirty="0">
              <a:latin typeface="Times New Roman"/>
              <a:ea typeface="Times New Roman"/>
              <a:cs typeface="Times New Roman"/>
              <a:sym typeface="Times New Roman"/>
            </a:endParaRPr>
          </a:p>
          <a:p>
            <a:pPr marL="0" lvl="0" indent="0" algn="l" rtl="0">
              <a:spcBef>
                <a:spcPts val="0"/>
              </a:spcBef>
              <a:spcAft>
                <a:spcPts val="0"/>
              </a:spcAft>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614a8b0d6a_1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614a8b0d6a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200000"/>
              </a:lnSpc>
              <a:spcBef>
                <a:spcPts val="0"/>
              </a:spcBef>
              <a:spcAft>
                <a:spcPts val="0"/>
              </a:spcAft>
              <a:buNone/>
            </a:pPr>
            <a:r>
              <a:rPr lang="en" sz="1200" dirty="0">
                <a:latin typeface="Times New Roman"/>
                <a:ea typeface="Times New Roman"/>
                <a:cs typeface="Times New Roman"/>
                <a:sym typeface="Times New Roman"/>
              </a:rPr>
              <a:t> </a:t>
            </a:r>
            <a:endParaRPr sz="1200" dirty="0">
              <a:latin typeface="Times New Roman"/>
              <a:ea typeface="Times New Roman"/>
              <a:cs typeface="Times New Roman"/>
              <a:sym typeface="Times New Roman"/>
            </a:endParaRPr>
          </a:p>
          <a:p>
            <a:pPr marL="0" lvl="0" indent="0" algn="l" rtl="0">
              <a:lnSpc>
                <a:spcPct val="200000"/>
              </a:lnSpc>
              <a:spcBef>
                <a:spcPts val="0"/>
              </a:spcBef>
              <a:spcAft>
                <a:spcPts val="0"/>
              </a:spcAft>
              <a:buNone/>
            </a:pPr>
            <a:r>
              <a:rPr lang="en" sz="1200" dirty="0">
                <a:latin typeface="Times New Roman"/>
                <a:ea typeface="Times New Roman"/>
                <a:cs typeface="Times New Roman"/>
                <a:sym typeface="Times New Roman"/>
              </a:rPr>
              <a:t>Our x1 variable is the number of women who see our ad and it is categorized as an integer.  Our y1 variable is the number of men who see our ad and that is categorized as an integer as well.  Our x2 variable is the cost of all our ads through clicks and impressions which we categorized as continuous.  Our d1 plus variable is the number of impressions over represented to men while our d1 neg is the number of impressions under represented to men.  The d2 plus variable is the number of impressions over represented to women while our d2 neg is the number of impressions under represented to women.  The d3 plus is the over expense of our budget with the d3 neg representing the under expense of our budget of $18,000.</a:t>
            </a:r>
            <a:endParaRPr sz="1200" dirty="0">
              <a:latin typeface="Times New Roman"/>
              <a:ea typeface="Times New Roman"/>
              <a:cs typeface="Times New Roman"/>
              <a:sym typeface="Times New Roman"/>
            </a:endParaRPr>
          </a:p>
          <a:p>
            <a:pPr marL="0" lvl="0" indent="0" algn="l" rtl="0">
              <a:lnSpc>
                <a:spcPct val="115000"/>
              </a:lnSpc>
              <a:spcBef>
                <a:spcPts val="0"/>
              </a:spcBef>
              <a:spcAft>
                <a:spcPts val="0"/>
              </a:spcAft>
              <a:buNone/>
            </a:pPr>
            <a:endParaRPr sz="1400" dirty="0">
              <a:solidFill>
                <a:schemeClr val="dk2"/>
              </a:solidFill>
              <a:latin typeface="Source Code Pro"/>
              <a:ea typeface="Source Code Pro"/>
              <a:cs typeface="Source Code Pro"/>
              <a:sym typeface="Source Code Pro"/>
            </a:endParaRPr>
          </a:p>
          <a:p>
            <a:pPr marL="0" lvl="0" indent="0" algn="l" rtl="0">
              <a:spcBef>
                <a:spcPts val="1600"/>
              </a:spcBef>
              <a:spcAft>
                <a:spcPts val="0"/>
              </a:spcAft>
              <a:buNone/>
            </a:pP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629fb2530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629fb2530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614a8b0d6a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614a8b0d6a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sp>
        <p:nvSpPr>
          <p:cNvPr id="10" name="Google Shape;10;p2"/>
          <p:cNvSpPr/>
          <p:nvPr/>
        </p:nvSpPr>
        <p:spPr>
          <a:xfrm>
            <a:off x="0" y="0"/>
            <a:ext cx="9144000" cy="3429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txBox="1">
            <a:spLocks noGrp="1"/>
          </p:cNvSpPr>
          <p:nvPr>
            <p:ph type="ctrTitle"/>
          </p:nvPr>
        </p:nvSpPr>
        <p:spPr>
          <a:xfrm>
            <a:off x="311700" y="392150"/>
            <a:ext cx="8520600" cy="2690400"/>
          </a:xfrm>
          <a:prstGeom prst="rect">
            <a:avLst/>
          </a:prstGeom>
        </p:spPr>
        <p:txBody>
          <a:bodyPr spcFirstLastPara="1" wrap="square" lIns="91425" tIns="91425" rIns="91425" bIns="91425" anchor="ctr" anchorCtr="0">
            <a:noAutofit/>
          </a:bodyPr>
          <a:lstStyle>
            <a:lvl1pPr lvl="0" algn="ctr">
              <a:spcBef>
                <a:spcPts val="0"/>
              </a:spcBef>
              <a:spcAft>
                <a:spcPts val="0"/>
              </a:spcAft>
              <a:buSzPts val="8000"/>
              <a:buNone/>
              <a:defRPr sz="8000"/>
            </a:lvl1pPr>
            <a:lvl2pPr lvl="1" algn="ctr">
              <a:spcBef>
                <a:spcPts val="0"/>
              </a:spcBef>
              <a:spcAft>
                <a:spcPts val="0"/>
              </a:spcAft>
              <a:buSzPts val="8000"/>
              <a:buNone/>
              <a:defRPr sz="8000"/>
            </a:lvl2pPr>
            <a:lvl3pPr lvl="2" algn="ctr">
              <a:spcBef>
                <a:spcPts val="0"/>
              </a:spcBef>
              <a:spcAft>
                <a:spcPts val="0"/>
              </a:spcAft>
              <a:buSzPts val="8000"/>
              <a:buNone/>
              <a:defRPr sz="8000"/>
            </a:lvl3pPr>
            <a:lvl4pPr lvl="3" algn="ctr">
              <a:spcBef>
                <a:spcPts val="0"/>
              </a:spcBef>
              <a:spcAft>
                <a:spcPts val="0"/>
              </a:spcAft>
              <a:buSzPts val="8000"/>
              <a:buNone/>
              <a:defRPr sz="8000"/>
            </a:lvl4pPr>
            <a:lvl5pPr lvl="4" algn="ctr">
              <a:spcBef>
                <a:spcPts val="0"/>
              </a:spcBef>
              <a:spcAft>
                <a:spcPts val="0"/>
              </a:spcAft>
              <a:buSzPts val="8000"/>
              <a:buNone/>
              <a:defRPr sz="8000"/>
            </a:lvl5pPr>
            <a:lvl6pPr lvl="5" algn="ctr">
              <a:spcBef>
                <a:spcPts val="0"/>
              </a:spcBef>
              <a:spcAft>
                <a:spcPts val="0"/>
              </a:spcAft>
              <a:buSzPts val="8000"/>
              <a:buNone/>
              <a:defRPr sz="8000"/>
            </a:lvl6pPr>
            <a:lvl7pPr lvl="6" algn="ctr">
              <a:spcBef>
                <a:spcPts val="0"/>
              </a:spcBef>
              <a:spcAft>
                <a:spcPts val="0"/>
              </a:spcAft>
              <a:buSzPts val="8000"/>
              <a:buNone/>
              <a:defRPr sz="8000"/>
            </a:lvl7pPr>
            <a:lvl8pPr lvl="7" algn="ctr">
              <a:spcBef>
                <a:spcPts val="0"/>
              </a:spcBef>
              <a:spcAft>
                <a:spcPts val="0"/>
              </a:spcAft>
              <a:buSzPts val="8000"/>
              <a:buNone/>
              <a:defRPr sz="8000"/>
            </a:lvl8pPr>
            <a:lvl9pPr lvl="8" algn="ctr">
              <a:spcBef>
                <a:spcPts val="0"/>
              </a:spcBef>
              <a:spcAft>
                <a:spcPts val="0"/>
              </a:spcAft>
              <a:buSzPts val="8000"/>
              <a:buNone/>
              <a:defRPr sz="8000"/>
            </a:lvl9pPr>
          </a:lstStyle>
          <a:p>
            <a:endParaRPr/>
          </a:p>
        </p:txBody>
      </p:sp>
      <p:sp>
        <p:nvSpPr>
          <p:cNvPr id="12" name="Google Shape;12;p2"/>
          <p:cNvSpPr txBox="1">
            <a:spLocks noGrp="1"/>
          </p:cNvSpPr>
          <p:nvPr>
            <p:ph type="subTitle" idx="1"/>
          </p:nvPr>
        </p:nvSpPr>
        <p:spPr>
          <a:xfrm>
            <a:off x="311700" y="3890400"/>
            <a:ext cx="8520600" cy="7062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Clr>
                <a:schemeClr val="accent1"/>
              </a:buClr>
              <a:buSzPts val="2100"/>
              <a:buNone/>
              <a:defRPr sz="2100" b="1">
                <a:solidFill>
                  <a:schemeClr val="accent1"/>
                </a:solidFill>
              </a:defRPr>
            </a:lvl1pPr>
            <a:lvl2pPr lvl="1" algn="ctr">
              <a:lnSpc>
                <a:spcPct val="100000"/>
              </a:lnSpc>
              <a:spcBef>
                <a:spcPts val="0"/>
              </a:spcBef>
              <a:spcAft>
                <a:spcPts val="0"/>
              </a:spcAft>
              <a:buClr>
                <a:schemeClr val="accent1"/>
              </a:buClr>
              <a:buSzPts val="2100"/>
              <a:buNone/>
              <a:defRPr sz="2100" b="1">
                <a:solidFill>
                  <a:schemeClr val="accent1"/>
                </a:solidFill>
              </a:defRPr>
            </a:lvl2pPr>
            <a:lvl3pPr lvl="2" algn="ctr">
              <a:lnSpc>
                <a:spcPct val="100000"/>
              </a:lnSpc>
              <a:spcBef>
                <a:spcPts val="0"/>
              </a:spcBef>
              <a:spcAft>
                <a:spcPts val="0"/>
              </a:spcAft>
              <a:buClr>
                <a:schemeClr val="accent1"/>
              </a:buClr>
              <a:buSzPts val="2100"/>
              <a:buNone/>
              <a:defRPr sz="2100" b="1">
                <a:solidFill>
                  <a:schemeClr val="accent1"/>
                </a:solidFill>
              </a:defRPr>
            </a:lvl3pPr>
            <a:lvl4pPr lvl="3" algn="ctr">
              <a:lnSpc>
                <a:spcPct val="100000"/>
              </a:lnSpc>
              <a:spcBef>
                <a:spcPts val="0"/>
              </a:spcBef>
              <a:spcAft>
                <a:spcPts val="0"/>
              </a:spcAft>
              <a:buClr>
                <a:schemeClr val="accent1"/>
              </a:buClr>
              <a:buSzPts val="2100"/>
              <a:buNone/>
              <a:defRPr sz="2100" b="1">
                <a:solidFill>
                  <a:schemeClr val="accent1"/>
                </a:solidFill>
              </a:defRPr>
            </a:lvl4pPr>
            <a:lvl5pPr lvl="4" algn="ctr">
              <a:lnSpc>
                <a:spcPct val="100000"/>
              </a:lnSpc>
              <a:spcBef>
                <a:spcPts val="0"/>
              </a:spcBef>
              <a:spcAft>
                <a:spcPts val="0"/>
              </a:spcAft>
              <a:buClr>
                <a:schemeClr val="accent1"/>
              </a:buClr>
              <a:buSzPts val="2100"/>
              <a:buNone/>
              <a:defRPr sz="2100" b="1">
                <a:solidFill>
                  <a:schemeClr val="accent1"/>
                </a:solidFill>
              </a:defRPr>
            </a:lvl5pPr>
            <a:lvl6pPr lvl="5" algn="ctr">
              <a:lnSpc>
                <a:spcPct val="100000"/>
              </a:lnSpc>
              <a:spcBef>
                <a:spcPts val="0"/>
              </a:spcBef>
              <a:spcAft>
                <a:spcPts val="0"/>
              </a:spcAft>
              <a:buClr>
                <a:schemeClr val="accent1"/>
              </a:buClr>
              <a:buSzPts val="2100"/>
              <a:buNone/>
              <a:defRPr sz="2100" b="1">
                <a:solidFill>
                  <a:schemeClr val="accent1"/>
                </a:solidFill>
              </a:defRPr>
            </a:lvl6pPr>
            <a:lvl7pPr lvl="6" algn="ctr">
              <a:lnSpc>
                <a:spcPct val="100000"/>
              </a:lnSpc>
              <a:spcBef>
                <a:spcPts val="0"/>
              </a:spcBef>
              <a:spcAft>
                <a:spcPts val="0"/>
              </a:spcAft>
              <a:buClr>
                <a:schemeClr val="accent1"/>
              </a:buClr>
              <a:buSzPts val="2100"/>
              <a:buNone/>
              <a:defRPr sz="2100" b="1">
                <a:solidFill>
                  <a:schemeClr val="accent1"/>
                </a:solidFill>
              </a:defRPr>
            </a:lvl7pPr>
            <a:lvl8pPr lvl="7" algn="ctr">
              <a:lnSpc>
                <a:spcPct val="100000"/>
              </a:lnSpc>
              <a:spcBef>
                <a:spcPts val="0"/>
              </a:spcBef>
              <a:spcAft>
                <a:spcPts val="0"/>
              </a:spcAft>
              <a:buClr>
                <a:schemeClr val="accent1"/>
              </a:buClr>
              <a:buSzPts val="2100"/>
              <a:buNone/>
              <a:defRPr sz="2100" b="1">
                <a:solidFill>
                  <a:schemeClr val="accent1"/>
                </a:solidFill>
              </a:defRPr>
            </a:lvl8pPr>
            <a:lvl9pPr lvl="8" algn="ctr">
              <a:lnSpc>
                <a:spcPct val="100000"/>
              </a:lnSpc>
              <a:spcBef>
                <a:spcPts val="0"/>
              </a:spcBef>
              <a:spcAft>
                <a:spcPts val="0"/>
              </a:spcAft>
              <a:buClr>
                <a:schemeClr val="accent1"/>
              </a:buClr>
              <a:buSzPts val="2100"/>
              <a:buNone/>
              <a:defRPr sz="2100" b="1">
                <a:solidFill>
                  <a:schemeClr val="accent1"/>
                </a:solidFill>
              </a:defRPr>
            </a:lvl9pPr>
          </a:lstStyle>
          <a:p>
            <a:endParaRPr/>
          </a:p>
        </p:txBody>
      </p:sp>
      <p:sp>
        <p:nvSpPr>
          <p:cNvPr id="13" name="Google Shape;13;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6"/>
        <p:cNvGrpSpPr/>
        <p:nvPr/>
      </p:nvGrpSpPr>
      <p:grpSpPr>
        <a:xfrm>
          <a:off x="0" y="0"/>
          <a:ext cx="0" cy="0"/>
          <a:chOff x="0" y="0"/>
          <a:chExt cx="0" cy="0"/>
        </a:xfrm>
      </p:grpSpPr>
      <p:sp>
        <p:nvSpPr>
          <p:cNvPr id="47" name="Google Shape;47;p11"/>
          <p:cNvSpPr txBox="1">
            <a:spLocks noGrp="1"/>
          </p:cNvSpPr>
          <p:nvPr>
            <p:ph type="title" hasCustomPrompt="1"/>
          </p:nvPr>
        </p:nvSpPr>
        <p:spPr>
          <a:xfrm>
            <a:off x="311700" y="1240275"/>
            <a:ext cx="8520600" cy="19818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12000"/>
              <a:buNone/>
              <a:defRPr sz="12000">
                <a:solidFill>
                  <a:schemeClr val="lt1"/>
                </a:solidFill>
                <a:highlight>
                  <a:schemeClr val="accent1"/>
                </a:highlight>
              </a:defRPr>
            </a:lvl1pPr>
            <a:lvl2pPr lvl="1" algn="ctr">
              <a:spcBef>
                <a:spcPts val="0"/>
              </a:spcBef>
              <a:spcAft>
                <a:spcPts val="0"/>
              </a:spcAft>
              <a:buClr>
                <a:schemeClr val="lt1"/>
              </a:buClr>
              <a:buSzPts val="12000"/>
              <a:buNone/>
              <a:defRPr sz="12000">
                <a:solidFill>
                  <a:schemeClr val="lt1"/>
                </a:solidFill>
                <a:highlight>
                  <a:schemeClr val="accent1"/>
                </a:highlight>
              </a:defRPr>
            </a:lvl2pPr>
            <a:lvl3pPr lvl="2" algn="ctr">
              <a:spcBef>
                <a:spcPts val="0"/>
              </a:spcBef>
              <a:spcAft>
                <a:spcPts val="0"/>
              </a:spcAft>
              <a:buClr>
                <a:schemeClr val="lt1"/>
              </a:buClr>
              <a:buSzPts val="12000"/>
              <a:buNone/>
              <a:defRPr sz="12000">
                <a:solidFill>
                  <a:schemeClr val="lt1"/>
                </a:solidFill>
                <a:highlight>
                  <a:schemeClr val="accent1"/>
                </a:highlight>
              </a:defRPr>
            </a:lvl3pPr>
            <a:lvl4pPr lvl="3" algn="ctr">
              <a:spcBef>
                <a:spcPts val="0"/>
              </a:spcBef>
              <a:spcAft>
                <a:spcPts val="0"/>
              </a:spcAft>
              <a:buClr>
                <a:schemeClr val="lt1"/>
              </a:buClr>
              <a:buSzPts val="12000"/>
              <a:buNone/>
              <a:defRPr sz="12000">
                <a:solidFill>
                  <a:schemeClr val="lt1"/>
                </a:solidFill>
                <a:highlight>
                  <a:schemeClr val="accent1"/>
                </a:highlight>
              </a:defRPr>
            </a:lvl4pPr>
            <a:lvl5pPr lvl="4" algn="ctr">
              <a:spcBef>
                <a:spcPts val="0"/>
              </a:spcBef>
              <a:spcAft>
                <a:spcPts val="0"/>
              </a:spcAft>
              <a:buClr>
                <a:schemeClr val="lt1"/>
              </a:buClr>
              <a:buSzPts val="12000"/>
              <a:buNone/>
              <a:defRPr sz="12000">
                <a:solidFill>
                  <a:schemeClr val="lt1"/>
                </a:solidFill>
                <a:highlight>
                  <a:schemeClr val="accent1"/>
                </a:highlight>
              </a:defRPr>
            </a:lvl5pPr>
            <a:lvl6pPr lvl="5" algn="ctr">
              <a:spcBef>
                <a:spcPts val="0"/>
              </a:spcBef>
              <a:spcAft>
                <a:spcPts val="0"/>
              </a:spcAft>
              <a:buClr>
                <a:schemeClr val="lt1"/>
              </a:buClr>
              <a:buSzPts val="12000"/>
              <a:buNone/>
              <a:defRPr sz="12000">
                <a:solidFill>
                  <a:schemeClr val="lt1"/>
                </a:solidFill>
                <a:highlight>
                  <a:schemeClr val="accent1"/>
                </a:highlight>
              </a:defRPr>
            </a:lvl6pPr>
            <a:lvl7pPr lvl="6" algn="ctr">
              <a:spcBef>
                <a:spcPts val="0"/>
              </a:spcBef>
              <a:spcAft>
                <a:spcPts val="0"/>
              </a:spcAft>
              <a:buClr>
                <a:schemeClr val="lt1"/>
              </a:buClr>
              <a:buSzPts val="12000"/>
              <a:buNone/>
              <a:defRPr sz="12000">
                <a:solidFill>
                  <a:schemeClr val="lt1"/>
                </a:solidFill>
                <a:highlight>
                  <a:schemeClr val="accent1"/>
                </a:highlight>
              </a:defRPr>
            </a:lvl7pPr>
            <a:lvl8pPr lvl="7" algn="ctr">
              <a:spcBef>
                <a:spcPts val="0"/>
              </a:spcBef>
              <a:spcAft>
                <a:spcPts val="0"/>
              </a:spcAft>
              <a:buClr>
                <a:schemeClr val="lt1"/>
              </a:buClr>
              <a:buSzPts val="12000"/>
              <a:buNone/>
              <a:defRPr sz="12000">
                <a:solidFill>
                  <a:schemeClr val="lt1"/>
                </a:solidFill>
                <a:highlight>
                  <a:schemeClr val="accent1"/>
                </a:highlight>
              </a:defRPr>
            </a:lvl8pPr>
            <a:lvl9pPr lvl="8" algn="ctr">
              <a:spcBef>
                <a:spcPts val="0"/>
              </a:spcBef>
              <a:spcAft>
                <a:spcPts val="0"/>
              </a:spcAft>
              <a:buClr>
                <a:schemeClr val="lt1"/>
              </a:buClr>
              <a:buSzPts val="12000"/>
              <a:buNone/>
              <a:defRPr sz="12000">
                <a:solidFill>
                  <a:schemeClr val="lt1"/>
                </a:solidFill>
                <a:highlight>
                  <a:schemeClr val="accent1"/>
                </a:highlight>
              </a:defRPr>
            </a:lvl9pPr>
          </a:lstStyle>
          <a:p>
            <a:r>
              <a:t>xx%</a:t>
            </a:r>
          </a:p>
        </p:txBody>
      </p:sp>
      <p:sp>
        <p:nvSpPr>
          <p:cNvPr id="48" name="Google Shape;48;p11"/>
          <p:cNvSpPr txBox="1">
            <a:spLocks noGrp="1"/>
          </p:cNvSpPr>
          <p:nvPr>
            <p:ph type="body" idx="1"/>
          </p:nvPr>
        </p:nvSpPr>
        <p:spPr>
          <a:xfrm>
            <a:off x="311700" y="33046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Clr>
                <a:schemeClr val="accent1"/>
              </a:buClr>
              <a:buSzPts val="1800"/>
              <a:buChar char="●"/>
              <a:defRPr>
                <a:solidFill>
                  <a:schemeClr val="accent1"/>
                </a:solidFill>
                <a:highlight>
                  <a:schemeClr val="dk1"/>
                </a:highlight>
              </a:defRPr>
            </a:lvl1pPr>
            <a:lvl2pPr marL="914400" lvl="1" indent="-317500" algn="ctr">
              <a:spcBef>
                <a:spcPts val="1600"/>
              </a:spcBef>
              <a:spcAft>
                <a:spcPts val="0"/>
              </a:spcAft>
              <a:buClr>
                <a:schemeClr val="accent1"/>
              </a:buClr>
              <a:buSzPts val="1400"/>
              <a:buChar char="○"/>
              <a:defRPr>
                <a:solidFill>
                  <a:schemeClr val="accent1"/>
                </a:solidFill>
                <a:highlight>
                  <a:schemeClr val="dk1"/>
                </a:highlight>
              </a:defRPr>
            </a:lvl2pPr>
            <a:lvl3pPr marL="1371600" lvl="2" indent="-317500" algn="ctr">
              <a:spcBef>
                <a:spcPts val="1600"/>
              </a:spcBef>
              <a:spcAft>
                <a:spcPts val="0"/>
              </a:spcAft>
              <a:buClr>
                <a:schemeClr val="accent1"/>
              </a:buClr>
              <a:buSzPts val="1400"/>
              <a:buChar char="■"/>
              <a:defRPr>
                <a:solidFill>
                  <a:schemeClr val="accent1"/>
                </a:solidFill>
                <a:highlight>
                  <a:schemeClr val="dk1"/>
                </a:highlight>
              </a:defRPr>
            </a:lvl3pPr>
            <a:lvl4pPr marL="1828800" lvl="3" indent="-317500" algn="ctr">
              <a:spcBef>
                <a:spcPts val="1600"/>
              </a:spcBef>
              <a:spcAft>
                <a:spcPts val="0"/>
              </a:spcAft>
              <a:buClr>
                <a:schemeClr val="accent1"/>
              </a:buClr>
              <a:buSzPts val="1400"/>
              <a:buChar char="●"/>
              <a:defRPr>
                <a:solidFill>
                  <a:schemeClr val="accent1"/>
                </a:solidFill>
                <a:highlight>
                  <a:schemeClr val="dk1"/>
                </a:highlight>
              </a:defRPr>
            </a:lvl4pPr>
            <a:lvl5pPr marL="2286000" lvl="4" indent="-317500" algn="ctr">
              <a:spcBef>
                <a:spcPts val="1600"/>
              </a:spcBef>
              <a:spcAft>
                <a:spcPts val="0"/>
              </a:spcAft>
              <a:buClr>
                <a:schemeClr val="accent1"/>
              </a:buClr>
              <a:buSzPts val="1400"/>
              <a:buChar char="○"/>
              <a:defRPr>
                <a:solidFill>
                  <a:schemeClr val="accent1"/>
                </a:solidFill>
                <a:highlight>
                  <a:schemeClr val="dk1"/>
                </a:highlight>
              </a:defRPr>
            </a:lvl5pPr>
            <a:lvl6pPr marL="2743200" lvl="5" indent="-317500" algn="ctr">
              <a:spcBef>
                <a:spcPts val="1600"/>
              </a:spcBef>
              <a:spcAft>
                <a:spcPts val="0"/>
              </a:spcAft>
              <a:buClr>
                <a:schemeClr val="accent1"/>
              </a:buClr>
              <a:buSzPts val="1400"/>
              <a:buChar char="■"/>
              <a:defRPr>
                <a:solidFill>
                  <a:schemeClr val="accent1"/>
                </a:solidFill>
                <a:highlight>
                  <a:schemeClr val="dk1"/>
                </a:highlight>
              </a:defRPr>
            </a:lvl6pPr>
            <a:lvl7pPr marL="3200400" lvl="6" indent="-317500" algn="ctr">
              <a:spcBef>
                <a:spcPts val="1600"/>
              </a:spcBef>
              <a:spcAft>
                <a:spcPts val="0"/>
              </a:spcAft>
              <a:buClr>
                <a:schemeClr val="accent1"/>
              </a:buClr>
              <a:buSzPts val="1400"/>
              <a:buChar char="●"/>
              <a:defRPr>
                <a:solidFill>
                  <a:schemeClr val="accent1"/>
                </a:solidFill>
                <a:highlight>
                  <a:schemeClr val="dk1"/>
                </a:highlight>
              </a:defRPr>
            </a:lvl7pPr>
            <a:lvl8pPr marL="3657600" lvl="7" indent="-317500" algn="ctr">
              <a:spcBef>
                <a:spcPts val="1600"/>
              </a:spcBef>
              <a:spcAft>
                <a:spcPts val="0"/>
              </a:spcAft>
              <a:buClr>
                <a:schemeClr val="accent1"/>
              </a:buClr>
              <a:buSzPts val="1400"/>
              <a:buChar char="○"/>
              <a:defRPr>
                <a:solidFill>
                  <a:schemeClr val="accent1"/>
                </a:solidFill>
                <a:highlight>
                  <a:schemeClr val="dk1"/>
                </a:highlight>
              </a:defRPr>
            </a:lvl8pPr>
            <a:lvl9pPr marL="4114800" lvl="8" indent="-317500" algn="ctr">
              <a:spcBef>
                <a:spcPts val="1600"/>
              </a:spcBef>
              <a:spcAft>
                <a:spcPts val="1600"/>
              </a:spcAft>
              <a:buClr>
                <a:schemeClr val="accent1"/>
              </a:buClr>
              <a:buSzPts val="1400"/>
              <a:buChar char="■"/>
              <a:defRPr>
                <a:solidFill>
                  <a:schemeClr val="accent1"/>
                </a:solidFill>
                <a:highlight>
                  <a:schemeClr val="dk1"/>
                </a:highlight>
              </a:defRPr>
            </a:lvl9pPr>
          </a:lstStyle>
          <a:p>
            <a:endParaRPr/>
          </a:p>
        </p:txBody>
      </p:sp>
      <p:sp>
        <p:nvSpPr>
          <p:cNvPr id="49" name="Google Shape;49;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0"/>
        <p:cNvGrpSpPr/>
        <p:nvPr/>
      </p:nvGrpSpPr>
      <p:grpSpPr>
        <a:xfrm>
          <a:off x="0" y="0"/>
          <a:ext cx="0" cy="0"/>
          <a:chOff x="0" y="0"/>
          <a:chExt cx="0" cy="0"/>
        </a:xfrm>
      </p:grpSpPr>
      <p:sp>
        <p:nvSpPr>
          <p:cNvPr id="51" name="Google Shape;51;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4"/>
        <p:cNvGrpSpPr/>
        <p:nvPr/>
      </p:nvGrpSpPr>
      <p:grpSpPr>
        <a:xfrm>
          <a:off x="0" y="0"/>
          <a:ext cx="0" cy="0"/>
          <a:chOff x="0" y="0"/>
          <a:chExt cx="0" cy="0"/>
        </a:xfrm>
      </p:grpSpPr>
      <p:sp>
        <p:nvSpPr>
          <p:cNvPr id="15" name="Google Shape;15;p3"/>
          <p:cNvSpPr txBox="1">
            <a:spLocks noGrp="1"/>
          </p:cNvSpPr>
          <p:nvPr>
            <p:ph type="title"/>
          </p:nvPr>
        </p:nvSpPr>
        <p:spPr>
          <a:xfrm>
            <a:off x="2802750" y="802500"/>
            <a:ext cx="3538500" cy="3538500"/>
          </a:xfrm>
          <a:prstGeom prst="rect">
            <a:avLst/>
          </a:prstGeom>
          <a:solidFill>
            <a:srgbClr val="FFFFFF"/>
          </a:solidFill>
        </p:spPr>
        <p:txBody>
          <a:bodyPr spcFirstLastPara="1" wrap="square" lIns="91425" tIns="91425" rIns="91425" bIns="91425" anchor="ctr" anchorCtr="0">
            <a:no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endParaRPr/>
          </a:p>
        </p:txBody>
      </p:sp>
      <p:sp>
        <p:nvSpPr>
          <p:cNvPr id="16" name="Google Shape;16;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7"/>
        <p:cNvGrpSpPr/>
        <p:nvPr/>
      </p:nvGrpSpPr>
      <p:grpSpPr>
        <a:xfrm>
          <a:off x="0" y="0"/>
          <a:ext cx="0" cy="0"/>
          <a:chOff x="0" y="0"/>
          <a:chExt cx="0" cy="0"/>
        </a:xfrm>
      </p:grpSpPr>
      <p:sp>
        <p:nvSpPr>
          <p:cNvPr id="18" name="Google Shape;18;p4"/>
          <p:cNvSpPr txBox="1">
            <a:spLocks noGrp="1"/>
          </p:cNvSpPr>
          <p:nvPr>
            <p:ph type="title"/>
          </p:nvPr>
        </p:nvSpPr>
        <p:spPr>
          <a:xfrm>
            <a:off x="311700" y="292850"/>
            <a:ext cx="8520600" cy="801000"/>
          </a:xfrm>
          <a:prstGeom prst="rect">
            <a:avLst/>
          </a:prstGeom>
        </p:spPr>
        <p:txBody>
          <a:bodyPr spcFirstLastPara="1" wrap="square" lIns="91425" tIns="91425" rIns="91425" bIns="91425" anchor="t" anchorCtr="0">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19" name="Google Shape;19;p4"/>
          <p:cNvSpPr txBox="1">
            <a:spLocks noGrp="1"/>
          </p:cNvSpPr>
          <p:nvPr>
            <p:ph type="body" idx="1"/>
          </p:nvPr>
        </p:nvSpPr>
        <p:spPr>
          <a:xfrm>
            <a:off x="311700" y="1228675"/>
            <a:ext cx="8520600" cy="33402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0" name="Google Shape;20;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1"/>
        <p:cNvGrpSpPr/>
        <p:nvPr/>
      </p:nvGrpSpPr>
      <p:grpSpPr>
        <a:xfrm>
          <a:off x="0" y="0"/>
          <a:ext cx="0" cy="0"/>
          <a:chOff x="0" y="0"/>
          <a:chExt cx="0" cy="0"/>
        </a:xfrm>
      </p:grpSpPr>
      <p:sp>
        <p:nvSpPr>
          <p:cNvPr id="22" name="Google Shape;22;p5"/>
          <p:cNvSpPr txBox="1">
            <a:spLocks noGrp="1"/>
          </p:cNvSpPr>
          <p:nvPr>
            <p:ph type="title"/>
          </p:nvPr>
        </p:nvSpPr>
        <p:spPr>
          <a:xfrm>
            <a:off x="311700" y="292850"/>
            <a:ext cx="8520600" cy="801000"/>
          </a:xfrm>
          <a:prstGeom prst="rect">
            <a:avLst/>
          </a:prstGeom>
        </p:spPr>
        <p:txBody>
          <a:bodyPr spcFirstLastPara="1" wrap="square" lIns="91425" tIns="91425" rIns="91425" bIns="91425" anchor="t" anchorCtr="0">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23" name="Google Shape;23;p5"/>
          <p:cNvSpPr txBox="1">
            <a:spLocks noGrp="1"/>
          </p:cNvSpPr>
          <p:nvPr>
            <p:ph type="body" idx="1"/>
          </p:nvPr>
        </p:nvSpPr>
        <p:spPr>
          <a:xfrm>
            <a:off x="311700" y="1228675"/>
            <a:ext cx="3999900" cy="33402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body" idx="2"/>
          </p:nvPr>
        </p:nvSpPr>
        <p:spPr>
          <a:xfrm>
            <a:off x="4832400" y="1228675"/>
            <a:ext cx="3999900" cy="33402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5" name="Google Shape;25;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6"/>
        <p:cNvGrpSpPr/>
        <p:nvPr/>
      </p:nvGrpSpPr>
      <p:grpSpPr>
        <a:xfrm>
          <a:off x="0" y="0"/>
          <a:ext cx="0" cy="0"/>
          <a:chOff x="0" y="0"/>
          <a:chExt cx="0" cy="0"/>
        </a:xfrm>
      </p:grpSpPr>
      <p:sp>
        <p:nvSpPr>
          <p:cNvPr id="27" name="Google Shape;27;p6"/>
          <p:cNvSpPr txBox="1">
            <a:spLocks noGrp="1"/>
          </p:cNvSpPr>
          <p:nvPr>
            <p:ph type="title"/>
          </p:nvPr>
        </p:nvSpPr>
        <p:spPr>
          <a:xfrm>
            <a:off x="304800" y="309350"/>
            <a:ext cx="8537700" cy="748200"/>
          </a:xfrm>
          <a:prstGeom prst="rect">
            <a:avLst/>
          </a:prstGeom>
        </p:spPr>
        <p:txBody>
          <a:bodyPr spcFirstLastPara="1" wrap="square" lIns="91425" tIns="91425" rIns="91425" bIns="91425" anchor="t" anchorCtr="0">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a:endParaRPr/>
          </a:p>
        </p:txBody>
      </p:sp>
      <p:sp>
        <p:nvSpPr>
          <p:cNvPr id="28" name="Google Shape;28;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9"/>
        <p:cNvGrpSpPr/>
        <p:nvPr/>
      </p:nvGrpSpPr>
      <p:grpSpPr>
        <a:xfrm>
          <a:off x="0" y="0"/>
          <a:ext cx="0" cy="0"/>
          <a:chOff x="0" y="0"/>
          <a:chExt cx="0" cy="0"/>
        </a:xfrm>
      </p:grpSpPr>
      <p:sp>
        <p:nvSpPr>
          <p:cNvPr id="30" name="Google Shape;30;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3000"/>
              <a:buNone/>
              <a:defRPr sz="3000">
                <a:highlight>
                  <a:schemeClr val="dk1"/>
                </a:highlight>
              </a:defRPr>
            </a:lvl1pPr>
            <a:lvl2pPr lvl="1">
              <a:spcBef>
                <a:spcPts val="0"/>
              </a:spcBef>
              <a:spcAft>
                <a:spcPts val="0"/>
              </a:spcAft>
              <a:buSzPts val="3000"/>
              <a:buNone/>
              <a:defRPr sz="3000">
                <a:highlight>
                  <a:schemeClr val="dk1"/>
                </a:highlight>
              </a:defRPr>
            </a:lvl2pPr>
            <a:lvl3pPr lvl="2">
              <a:spcBef>
                <a:spcPts val="0"/>
              </a:spcBef>
              <a:spcAft>
                <a:spcPts val="0"/>
              </a:spcAft>
              <a:buSzPts val="3000"/>
              <a:buNone/>
              <a:defRPr sz="3000">
                <a:highlight>
                  <a:schemeClr val="dk1"/>
                </a:highlight>
              </a:defRPr>
            </a:lvl3pPr>
            <a:lvl4pPr lvl="3">
              <a:spcBef>
                <a:spcPts val="0"/>
              </a:spcBef>
              <a:spcAft>
                <a:spcPts val="0"/>
              </a:spcAft>
              <a:buSzPts val="3000"/>
              <a:buNone/>
              <a:defRPr sz="3000">
                <a:highlight>
                  <a:schemeClr val="dk1"/>
                </a:highlight>
              </a:defRPr>
            </a:lvl4pPr>
            <a:lvl5pPr lvl="4">
              <a:spcBef>
                <a:spcPts val="0"/>
              </a:spcBef>
              <a:spcAft>
                <a:spcPts val="0"/>
              </a:spcAft>
              <a:buSzPts val="3000"/>
              <a:buNone/>
              <a:defRPr sz="3000">
                <a:highlight>
                  <a:schemeClr val="dk1"/>
                </a:highlight>
              </a:defRPr>
            </a:lvl5pPr>
            <a:lvl6pPr lvl="5">
              <a:spcBef>
                <a:spcPts val="0"/>
              </a:spcBef>
              <a:spcAft>
                <a:spcPts val="0"/>
              </a:spcAft>
              <a:buSzPts val="3000"/>
              <a:buNone/>
              <a:defRPr sz="3000">
                <a:highlight>
                  <a:schemeClr val="dk1"/>
                </a:highlight>
              </a:defRPr>
            </a:lvl6pPr>
            <a:lvl7pPr lvl="6">
              <a:spcBef>
                <a:spcPts val="0"/>
              </a:spcBef>
              <a:spcAft>
                <a:spcPts val="0"/>
              </a:spcAft>
              <a:buSzPts val="3000"/>
              <a:buNone/>
              <a:defRPr sz="3000">
                <a:highlight>
                  <a:schemeClr val="dk1"/>
                </a:highlight>
              </a:defRPr>
            </a:lvl7pPr>
            <a:lvl8pPr lvl="7">
              <a:spcBef>
                <a:spcPts val="0"/>
              </a:spcBef>
              <a:spcAft>
                <a:spcPts val="0"/>
              </a:spcAft>
              <a:buSzPts val="3000"/>
              <a:buNone/>
              <a:defRPr sz="3000">
                <a:highlight>
                  <a:schemeClr val="dk1"/>
                </a:highlight>
              </a:defRPr>
            </a:lvl8pPr>
            <a:lvl9pPr lvl="8">
              <a:spcBef>
                <a:spcPts val="0"/>
              </a:spcBef>
              <a:spcAft>
                <a:spcPts val="0"/>
              </a:spcAft>
              <a:buSzPts val="3000"/>
              <a:buNone/>
              <a:defRPr sz="3000">
                <a:highlight>
                  <a:schemeClr val="dk1"/>
                </a:highlight>
              </a:defRPr>
            </a:lvl9pPr>
          </a:lstStyle>
          <a:p>
            <a:endParaRPr/>
          </a:p>
        </p:txBody>
      </p:sp>
      <p:sp>
        <p:nvSpPr>
          <p:cNvPr id="31" name="Google Shape;31;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2" name="Google Shape;32;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4"/>
        </a:solidFill>
        <a:effectLst/>
      </p:bgPr>
    </p:bg>
    <p:spTree>
      <p:nvGrpSpPr>
        <p:cNvPr id="1" name="Shape 33"/>
        <p:cNvGrpSpPr/>
        <p:nvPr/>
      </p:nvGrpSpPr>
      <p:grpSpPr>
        <a:xfrm>
          <a:off x="0" y="0"/>
          <a:ext cx="0" cy="0"/>
          <a:chOff x="0" y="0"/>
          <a:chExt cx="0" cy="0"/>
        </a:xfrm>
      </p:grpSpPr>
      <p:sp>
        <p:nvSpPr>
          <p:cNvPr id="34" name="Google Shape;34;p8"/>
          <p:cNvSpPr txBox="1">
            <a:spLocks noGrp="1"/>
          </p:cNvSpPr>
          <p:nvPr>
            <p:ph type="title"/>
          </p:nvPr>
        </p:nvSpPr>
        <p:spPr>
          <a:xfrm>
            <a:off x="490250" y="526350"/>
            <a:ext cx="5618700" cy="40908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6000"/>
              <a:buNone/>
              <a:defRPr sz="6000">
                <a:solidFill>
                  <a:schemeClr val="lt1"/>
                </a:solidFill>
              </a:defRPr>
            </a:lvl1pPr>
            <a:lvl2pPr lvl="1">
              <a:spcBef>
                <a:spcPts val="0"/>
              </a:spcBef>
              <a:spcAft>
                <a:spcPts val="0"/>
              </a:spcAft>
              <a:buClr>
                <a:schemeClr val="lt1"/>
              </a:buClr>
              <a:buSzPts val="6000"/>
              <a:buNone/>
              <a:defRPr sz="6000">
                <a:solidFill>
                  <a:schemeClr val="lt1"/>
                </a:solidFill>
              </a:defRPr>
            </a:lvl2pPr>
            <a:lvl3pPr lvl="2">
              <a:spcBef>
                <a:spcPts val="0"/>
              </a:spcBef>
              <a:spcAft>
                <a:spcPts val="0"/>
              </a:spcAft>
              <a:buClr>
                <a:schemeClr val="lt1"/>
              </a:buClr>
              <a:buSzPts val="6000"/>
              <a:buNone/>
              <a:defRPr sz="6000">
                <a:solidFill>
                  <a:schemeClr val="lt1"/>
                </a:solidFill>
              </a:defRPr>
            </a:lvl3pPr>
            <a:lvl4pPr lvl="3">
              <a:spcBef>
                <a:spcPts val="0"/>
              </a:spcBef>
              <a:spcAft>
                <a:spcPts val="0"/>
              </a:spcAft>
              <a:buClr>
                <a:schemeClr val="lt1"/>
              </a:buClr>
              <a:buSzPts val="6000"/>
              <a:buNone/>
              <a:defRPr sz="6000">
                <a:solidFill>
                  <a:schemeClr val="lt1"/>
                </a:solidFill>
              </a:defRPr>
            </a:lvl4pPr>
            <a:lvl5pPr lvl="4">
              <a:spcBef>
                <a:spcPts val="0"/>
              </a:spcBef>
              <a:spcAft>
                <a:spcPts val="0"/>
              </a:spcAft>
              <a:buClr>
                <a:schemeClr val="lt1"/>
              </a:buClr>
              <a:buSzPts val="6000"/>
              <a:buNone/>
              <a:defRPr sz="6000">
                <a:solidFill>
                  <a:schemeClr val="lt1"/>
                </a:solidFill>
              </a:defRPr>
            </a:lvl5pPr>
            <a:lvl6pPr lvl="5">
              <a:spcBef>
                <a:spcPts val="0"/>
              </a:spcBef>
              <a:spcAft>
                <a:spcPts val="0"/>
              </a:spcAft>
              <a:buClr>
                <a:schemeClr val="lt1"/>
              </a:buClr>
              <a:buSzPts val="6000"/>
              <a:buNone/>
              <a:defRPr sz="6000">
                <a:solidFill>
                  <a:schemeClr val="lt1"/>
                </a:solidFill>
              </a:defRPr>
            </a:lvl6pPr>
            <a:lvl7pPr lvl="6">
              <a:spcBef>
                <a:spcPts val="0"/>
              </a:spcBef>
              <a:spcAft>
                <a:spcPts val="0"/>
              </a:spcAft>
              <a:buClr>
                <a:schemeClr val="lt1"/>
              </a:buClr>
              <a:buSzPts val="6000"/>
              <a:buNone/>
              <a:defRPr sz="6000">
                <a:solidFill>
                  <a:schemeClr val="lt1"/>
                </a:solidFill>
              </a:defRPr>
            </a:lvl7pPr>
            <a:lvl8pPr lvl="7">
              <a:spcBef>
                <a:spcPts val="0"/>
              </a:spcBef>
              <a:spcAft>
                <a:spcPts val="0"/>
              </a:spcAft>
              <a:buClr>
                <a:schemeClr val="lt1"/>
              </a:buClr>
              <a:buSzPts val="6000"/>
              <a:buNone/>
              <a:defRPr sz="6000">
                <a:solidFill>
                  <a:schemeClr val="lt1"/>
                </a:solidFill>
              </a:defRPr>
            </a:lvl8pPr>
            <a:lvl9pPr lvl="8">
              <a:spcBef>
                <a:spcPts val="0"/>
              </a:spcBef>
              <a:spcAft>
                <a:spcPts val="0"/>
              </a:spcAft>
              <a:buClr>
                <a:schemeClr val="lt1"/>
              </a:buClr>
              <a:buSzPts val="6000"/>
              <a:buNone/>
              <a:defRPr sz="6000">
                <a:solidFill>
                  <a:schemeClr val="lt1"/>
                </a:solidFill>
              </a:defRPr>
            </a:lvl9pPr>
          </a:lstStyle>
          <a:p>
            <a:endParaRPr/>
          </a:p>
        </p:txBody>
      </p:sp>
      <p:sp>
        <p:nvSpPr>
          <p:cNvPr id="35" name="Google Shape;35;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6"/>
        <p:cNvGrpSpPr/>
        <p:nvPr/>
      </p:nvGrpSpPr>
      <p:grpSpPr>
        <a:xfrm>
          <a:off x="0" y="0"/>
          <a:ext cx="0" cy="0"/>
          <a:chOff x="0" y="0"/>
          <a:chExt cx="0" cy="0"/>
        </a:xfrm>
      </p:grpSpPr>
      <p:sp>
        <p:nvSpPr>
          <p:cNvPr id="37" name="Google Shape;37;p9"/>
          <p:cNvSpPr/>
          <p:nvPr/>
        </p:nvSpPr>
        <p:spPr>
          <a:xfrm>
            <a:off x="4572000" y="-2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8" name="Google Shape;38;p9"/>
          <p:cNvCxnSpPr/>
          <p:nvPr/>
        </p:nvCxnSpPr>
        <p:spPr>
          <a:xfrm>
            <a:off x="5029675" y="4495500"/>
            <a:ext cx="468300" cy="0"/>
          </a:xfrm>
          <a:prstGeom prst="straightConnector1">
            <a:avLst/>
          </a:prstGeom>
          <a:noFill/>
          <a:ln w="28575" cap="flat" cmpd="sng">
            <a:solidFill>
              <a:schemeClr val="lt1"/>
            </a:solidFill>
            <a:prstDash val="solid"/>
            <a:round/>
            <a:headEnd type="none" w="sm" len="sm"/>
            <a:tailEnd type="none" w="sm" len="sm"/>
          </a:ln>
        </p:spPr>
      </p:cxnSp>
      <p:sp>
        <p:nvSpPr>
          <p:cNvPr id="39" name="Google Shape;39;p9"/>
          <p:cNvSpPr txBox="1">
            <a:spLocks noGrp="1"/>
          </p:cNvSpPr>
          <p:nvPr>
            <p:ph type="title"/>
          </p:nvPr>
        </p:nvSpPr>
        <p:spPr>
          <a:xfrm>
            <a:off x="265500" y="1081400"/>
            <a:ext cx="4045200" cy="1710300"/>
          </a:xfrm>
          <a:prstGeom prst="rect">
            <a:avLst/>
          </a:prstGeom>
        </p:spPr>
        <p:txBody>
          <a:bodyPr spcFirstLastPara="1" wrap="square" lIns="91425" tIns="91425" rIns="91425" bIns="91425" anchor="b" anchorCtr="0">
            <a:noAutofit/>
          </a:bodyPr>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a:endParaRPr/>
          </a:p>
        </p:txBody>
      </p:sp>
      <p:sp>
        <p:nvSpPr>
          <p:cNvPr id="40" name="Google Shape;40;p9"/>
          <p:cNvSpPr txBox="1">
            <a:spLocks noGrp="1"/>
          </p:cNvSpPr>
          <p:nvPr>
            <p:ph type="subTitle" idx="1"/>
          </p:nvPr>
        </p:nvSpPr>
        <p:spPr>
          <a:xfrm>
            <a:off x="265500" y="2845223"/>
            <a:ext cx="4045200" cy="13455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8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41" name="Google Shape;41;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Clr>
                <a:schemeClr val="accent1"/>
              </a:buClr>
              <a:buSzPts val="1800"/>
              <a:buChar char="●"/>
              <a:defRPr>
                <a:solidFill>
                  <a:schemeClr val="accent1"/>
                </a:solidFill>
                <a:highlight>
                  <a:schemeClr val="lt1"/>
                </a:highlight>
              </a:defRPr>
            </a:lvl1pPr>
            <a:lvl2pPr marL="914400" lvl="1" indent="-317500">
              <a:spcBef>
                <a:spcPts val="1600"/>
              </a:spcBef>
              <a:spcAft>
                <a:spcPts val="0"/>
              </a:spcAft>
              <a:buClr>
                <a:schemeClr val="accent1"/>
              </a:buClr>
              <a:buSzPts val="1400"/>
              <a:buChar char="○"/>
              <a:defRPr>
                <a:solidFill>
                  <a:schemeClr val="accent1"/>
                </a:solidFill>
                <a:highlight>
                  <a:schemeClr val="lt1"/>
                </a:highlight>
              </a:defRPr>
            </a:lvl2pPr>
            <a:lvl3pPr marL="1371600" lvl="2" indent="-317500">
              <a:spcBef>
                <a:spcPts val="1600"/>
              </a:spcBef>
              <a:spcAft>
                <a:spcPts val="0"/>
              </a:spcAft>
              <a:buClr>
                <a:schemeClr val="accent1"/>
              </a:buClr>
              <a:buSzPts val="1400"/>
              <a:buChar char="■"/>
              <a:defRPr>
                <a:solidFill>
                  <a:schemeClr val="accent1"/>
                </a:solidFill>
                <a:highlight>
                  <a:schemeClr val="lt1"/>
                </a:highlight>
              </a:defRPr>
            </a:lvl3pPr>
            <a:lvl4pPr marL="1828800" lvl="3" indent="-317500">
              <a:spcBef>
                <a:spcPts val="1600"/>
              </a:spcBef>
              <a:spcAft>
                <a:spcPts val="0"/>
              </a:spcAft>
              <a:buClr>
                <a:schemeClr val="accent1"/>
              </a:buClr>
              <a:buSzPts val="1400"/>
              <a:buChar char="●"/>
              <a:defRPr>
                <a:solidFill>
                  <a:schemeClr val="accent1"/>
                </a:solidFill>
                <a:highlight>
                  <a:schemeClr val="lt1"/>
                </a:highlight>
              </a:defRPr>
            </a:lvl4pPr>
            <a:lvl5pPr marL="2286000" lvl="4" indent="-317500">
              <a:spcBef>
                <a:spcPts val="1600"/>
              </a:spcBef>
              <a:spcAft>
                <a:spcPts val="0"/>
              </a:spcAft>
              <a:buClr>
                <a:schemeClr val="accent1"/>
              </a:buClr>
              <a:buSzPts val="1400"/>
              <a:buChar char="○"/>
              <a:defRPr>
                <a:solidFill>
                  <a:schemeClr val="accent1"/>
                </a:solidFill>
                <a:highlight>
                  <a:schemeClr val="lt1"/>
                </a:highlight>
              </a:defRPr>
            </a:lvl5pPr>
            <a:lvl6pPr marL="2743200" lvl="5" indent="-317500">
              <a:spcBef>
                <a:spcPts val="1600"/>
              </a:spcBef>
              <a:spcAft>
                <a:spcPts val="0"/>
              </a:spcAft>
              <a:buClr>
                <a:schemeClr val="accent1"/>
              </a:buClr>
              <a:buSzPts val="1400"/>
              <a:buChar char="■"/>
              <a:defRPr>
                <a:solidFill>
                  <a:schemeClr val="accent1"/>
                </a:solidFill>
                <a:highlight>
                  <a:schemeClr val="lt1"/>
                </a:highlight>
              </a:defRPr>
            </a:lvl6pPr>
            <a:lvl7pPr marL="3200400" lvl="6" indent="-317500">
              <a:spcBef>
                <a:spcPts val="1600"/>
              </a:spcBef>
              <a:spcAft>
                <a:spcPts val="0"/>
              </a:spcAft>
              <a:buClr>
                <a:schemeClr val="accent1"/>
              </a:buClr>
              <a:buSzPts val="1400"/>
              <a:buChar char="●"/>
              <a:defRPr>
                <a:solidFill>
                  <a:schemeClr val="accent1"/>
                </a:solidFill>
                <a:highlight>
                  <a:schemeClr val="lt1"/>
                </a:highlight>
              </a:defRPr>
            </a:lvl7pPr>
            <a:lvl8pPr marL="3657600" lvl="7" indent="-317500">
              <a:spcBef>
                <a:spcPts val="1600"/>
              </a:spcBef>
              <a:spcAft>
                <a:spcPts val="0"/>
              </a:spcAft>
              <a:buClr>
                <a:schemeClr val="accent1"/>
              </a:buClr>
              <a:buSzPts val="1400"/>
              <a:buChar char="○"/>
              <a:defRPr>
                <a:solidFill>
                  <a:schemeClr val="accent1"/>
                </a:solidFill>
                <a:highlight>
                  <a:schemeClr val="lt1"/>
                </a:highlight>
              </a:defRPr>
            </a:lvl8pPr>
            <a:lvl9pPr marL="4114800" lvl="8" indent="-317500">
              <a:spcBef>
                <a:spcPts val="1600"/>
              </a:spcBef>
              <a:spcAft>
                <a:spcPts val="1600"/>
              </a:spcAft>
              <a:buClr>
                <a:schemeClr val="accent1"/>
              </a:buClr>
              <a:buSzPts val="1400"/>
              <a:buChar char="■"/>
              <a:defRPr>
                <a:solidFill>
                  <a:schemeClr val="accent1"/>
                </a:solidFill>
                <a:highlight>
                  <a:schemeClr val="lt1"/>
                </a:highlight>
              </a:defRPr>
            </a:lvl9pPr>
          </a:lstStyle>
          <a:p>
            <a:endParaRPr/>
          </a:p>
        </p:txBody>
      </p:sp>
      <p:sp>
        <p:nvSpPr>
          <p:cNvPr id="42" name="Google Shape;42;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3"/>
        <p:cNvGrpSpPr/>
        <p:nvPr/>
      </p:nvGrpSpPr>
      <p:grpSpPr>
        <a:xfrm>
          <a:off x="0" y="0"/>
          <a:ext cx="0" cy="0"/>
          <a:chOff x="0" y="0"/>
          <a:chExt cx="0" cy="0"/>
        </a:xfrm>
      </p:grpSpPr>
      <p:sp>
        <p:nvSpPr>
          <p:cNvPr id="44" name="Google Shape;44;p10"/>
          <p:cNvSpPr txBox="1">
            <a:spLocks noGrp="1"/>
          </p:cNvSpPr>
          <p:nvPr>
            <p:ph type="body" idx="1"/>
          </p:nvPr>
        </p:nvSpPr>
        <p:spPr>
          <a:xfrm>
            <a:off x="319500" y="4230575"/>
            <a:ext cx="5998800" cy="5988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Clr>
                <a:schemeClr val="accent1"/>
              </a:buClr>
              <a:buSzPts val="2400"/>
              <a:buFont typeface="Amatic SC"/>
              <a:buNone/>
              <a:defRPr sz="2400" b="1">
                <a:solidFill>
                  <a:schemeClr val="accent1"/>
                </a:solidFill>
                <a:latin typeface="Amatic SC"/>
                <a:ea typeface="Amatic SC"/>
                <a:cs typeface="Amatic SC"/>
                <a:sym typeface="Amatic SC"/>
              </a:defRPr>
            </a:lvl1pPr>
          </a:lstStyle>
          <a:p>
            <a:endParaRPr/>
          </a:p>
        </p:txBody>
      </p:sp>
      <p:sp>
        <p:nvSpPr>
          <p:cNvPr id="45" name="Google Shape;45;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beach-day">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292850"/>
            <a:ext cx="8520600" cy="8010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accent1"/>
              </a:buClr>
              <a:buSzPts val="4200"/>
              <a:buFont typeface="Amatic SC"/>
              <a:buNone/>
              <a:defRPr sz="4200" b="1">
                <a:solidFill>
                  <a:schemeClr val="accent1"/>
                </a:solidFill>
                <a:latin typeface="Amatic SC"/>
                <a:ea typeface="Amatic SC"/>
                <a:cs typeface="Amatic SC"/>
                <a:sym typeface="Amatic SC"/>
              </a:defRPr>
            </a:lvl1pPr>
            <a:lvl2pPr lvl="1">
              <a:spcBef>
                <a:spcPts val="0"/>
              </a:spcBef>
              <a:spcAft>
                <a:spcPts val="0"/>
              </a:spcAft>
              <a:buClr>
                <a:schemeClr val="accent1"/>
              </a:buClr>
              <a:buSzPts val="4200"/>
              <a:buFont typeface="Amatic SC"/>
              <a:buNone/>
              <a:defRPr sz="4200" b="1">
                <a:solidFill>
                  <a:schemeClr val="accent1"/>
                </a:solidFill>
                <a:latin typeface="Amatic SC"/>
                <a:ea typeface="Amatic SC"/>
                <a:cs typeface="Amatic SC"/>
                <a:sym typeface="Amatic SC"/>
              </a:defRPr>
            </a:lvl2pPr>
            <a:lvl3pPr lvl="2">
              <a:spcBef>
                <a:spcPts val="0"/>
              </a:spcBef>
              <a:spcAft>
                <a:spcPts val="0"/>
              </a:spcAft>
              <a:buClr>
                <a:schemeClr val="accent1"/>
              </a:buClr>
              <a:buSzPts val="4200"/>
              <a:buFont typeface="Amatic SC"/>
              <a:buNone/>
              <a:defRPr sz="4200" b="1">
                <a:solidFill>
                  <a:schemeClr val="accent1"/>
                </a:solidFill>
                <a:latin typeface="Amatic SC"/>
                <a:ea typeface="Amatic SC"/>
                <a:cs typeface="Amatic SC"/>
                <a:sym typeface="Amatic SC"/>
              </a:defRPr>
            </a:lvl3pPr>
            <a:lvl4pPr lvl="3">
              <a:spcBef>
                <a:spcPts val="0"/>
              </a:spcBef>
              <a:spcAft>
                <a:spcPts val="0"/>
              </a:spcAft>
              <a:buClr>
                <a:schemeClr val="accent1"/>
              </a:buClr>
              <a:buSzPts val="4200"/>
              <a:buFont typeface="Amatic SC"/>
              <a:buNone/>
              <a:defRPr sz="4200" b="1">
                <a:solidFill>
                  <a:schemeClr val="accent1"/>
                </a:solidFill>
                <a:latin typeface="Amatic SC"/>
                <a:ea typeface="Amatic SC"/>
                <a:cs typeface="Amatic SC"/>
                <a:sym typeface="Amatic SC"/>
              </a:defRPr>
            </a:lvl4pPr>
            <a:lvl5pPr lvl="4">
              <a:spcBef>
                <a:spcPts val="0"/>
              </a:spcBef>
              <a:spcAft>
                <a:spcPts val="0"/>
              </a:spcAft>
              <a:buClr>
                <a:schemeClr val="accent1"/>
              </a:buClr>
              <a:buSzPts val="4200"/>
              <a:buFont typeface="Amatic SC"/>
              <a:buNone/>
              <a:defRPr sz="4200" b="1">
                <a:solidFill>
                  <a:schemeClr val="accent1"/>
                </a:solidFill>
                <a:latin typeface="Amatic SC"/>
                <a:ea typeface="Amatic SC"/>
                <a:cs typeface="Amatic SC"/>
                <a:sym typeface="Amatic SC"/>
              </a:defRPr>
            </a:lvl5pPr>
            <a:lvl6pPr lvl="5">
              <a:spcBef>
                <a:spcPts val="0"/>
              </a:spcBef>
              <a:spcAft>
                <a:spcPts val="0"/>
              </a:spcAft>
              <a:buClr>
                <a:schemeClr val="accent1"/>
              </a:buClr>
              <a:buSzPts val="4200"/>
              <a:buFont typeface="Amatic SC"/>
              <a:buNone/>
              <a:defRPr sz="4200" b="1">
                <a:solidFill>
                  <a:schemeClr val="accent1"/>
                </a:solidFill>
                <a:latin typeface="Amatic SC"/>
                <a:ea typeface="Amatic SC"/>
                <a:cs typeface="Amatic SC"/>
                <a:sym typeface="Amatic SC"/>
              </a:defRPr>
            </a:lvl6pPr>
            <a:lvl7pPr lvl="6">
              <a:spcBef>
                <a:spcPts val="0"/>
              </a:spcBef>
              <a:spcAft>
                <a:spcPts val="0"/>
              </a:spcAft>
              <a:buClr>
                <a:schemeClr val="accent1"/>
              </a:buClr>
              <a:buSzPts val="4200"/>
              <a:buFont typeface="Amatic SC"/>
              <a:buNone/>
              <a:defRPr sz="4200" b="1">
                <a:solidFill>
                  <a:schemeClr val="accent1"/>
                </a:solidFill>
                <a:latin typeface="Amatic SC"/>
                <a:ea typeface="Amatic SC"/>
                <a:cs typeface="Amatic SC"/>
                <a:sym typeface="Amatic SC"/>
              </a:defRPr>
            </a:lvl7pPr>
            <a:lvl8pPr lvl="7">
              <a:spcBef>
                <a:spcPts val="0"/>
              </a:spcBef>
              <a:spcAft>
                <a:spcPts val="0"/>
              </a:spcAft>
              <a:buClr>
                <a:schemeClr val="accent1"/>
              </a:buClr>
              <a:buSzPts val="4200"/>
              <a:buFont typeface="Amatic SC"/>
              <a:buNone/>
              <a:defRPr sz="4200" b="1">
                <a:solidFill>
                  <a:schemeClr val="accent1"/>
                </a:solidFill>
                <a:latin typeface="Amatic SC"/>
                <a:ea typeface="Amatic SC"/>
                <a:cs typeface="Amatic SC"/>
                <a:sym typeface="Amatic SC"/>
              </a:defRPr>
            </a:lvl8pPr>
            <a:lvl9pPr lvl="8">
              <a:spcBef>
                <a:spcPts val="0"/>
              </a:spcBef>
              <a:spcAft>
                <a:spcPts val="0"/>
              </a:spcAft>
              <a:buClr>
                <a:schemeClr val="accent1"/>
              </a:buClr>
              <a:buSzPts val="4200"/>
              <a:buFont typeface="Amatic SC"/>
              <a:buNone/>
              <a:defRPr sz="4200" b="1">
                <a:solidFill>
                  <a:schemeClr val="accent1"/>
                </a:solidFill>
                <a:latin typeface="Amatic SC"/>
                <a:ea typeface="Amatic SC"/>
                <a:cs typeface="Amatic SC"/>
                <a:sym typeface="Amatic SC"/>
              </a:defRPr>
            </a:lvl9pPr>
          </a:lstStyle>
          <a:p>
            <a:endParaRPr/>
          </a:p>
        </p:txBody>
      </p:sp>
      <p:sp>
        <p:nvSpPr>
          <p:cNvPr id="7" name="Google Shape;7;p1"/>
          <p:cNvSpPr txBox="1">
            <a:spLocks noGrp="1"/>
          </p:cNvSpPr>
          <p:nvPr>
            <p:ph type="body" idx="1"/>
          </p:nvPr>
        </p:nvSpPr>
        <p:spPr>
          <a:xfrm>
            <a:off x="311700" y="1228675"/>
            <a:ext cx="8520600" cy="33402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Source Code Pro"/>
              <a:buChar char="●"/>
              <a:defRPr sz="1800">
                <a:solidFill>
                  <a:schemeClr val="dk2"/>
                </a:solidFill>
                <a:latin typeface="Source Code Pro"/>
                <a:ea typeface="Source Code Pro"/>
                <a:cs typeface="Source Code Pro"/>
                <a:sym typeface="Source Code Pro"/>
              </a:defRPr>
            </a:lvl1pPr>
            <a:lvl2pPr marL="914400" lvl="1" indent="-3175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2pPr>
            <a:lvl3pPr marL="1371600" lvl="2" indent="-3175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3pPr>
            <a:lvl4pPr marL="1828800" lvl="3" indent="-3175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4pPr>
            <a:lvl5pPr marL="2286000" lvl="4" indent="-3175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5pPr>
            <a:lvl6pPr marL="2743200" lvl="5" indent="-3175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6pPr>
            <a:lvl7pPr marL="3200400" lvl="6" indent="-3175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7pPr>
            <a:lvl8pPr marL="3657600" lvl="7" indent="-3175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8pPr>
            <a:lvl9pPr marL="4114800" lvl="8" indent="-317500">
              <a:lnSpc>
                <a:spcPct val="115000"/>
              </a:lnSpc>
              <a:spcBef>
                <a:spcPts val="1600"/>
              </a:spcBef>
              <a:spcAft>
                <a:spcPts val="160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accent1"/>
                </a:solidFill>
                <a:latin typeface="Source Code Pro"/>
                <a:ea typeface="Source Code Pro"/>
                <a:cs typeface="Source Code Pro"/>
                <a:sym typeface="Source Code Pro"/>
              </a:defRPr>
            </a:lvl1pPr>
            <a:lvl2pPr lvl="1" algn="r">
              <a:buNone/>
              <a:defRPr sz="1000">
                <a:solidFill>
                  <a:schemeClr val="accent1"/>
                </a:solidFill>
                <a:latin typeface="Source Code Pro"/>
                <a:ea typeface="Source Code Pro"/>
                <a:cs typeface="Source Code Pro"/>
                <a:sym typeface="Source Code Pro"/>
              </a:defRPr>
            </a:lvl2pPr>
            <a:lvl3pPr lvl="2" algn="r">
              <a:buNone/>
              <a:defRPr sz="1000">
                <a:solidFill>
                  <a:schemeClr val="accent1"/>
                </a:solidFill>
                <a:latin typeface="Source Code Pro"/>
                <a:ea typeface="Source Code Pro"/>
                <a:cs typeface="Source Code Pro"/>
                <a:sym typeface="Source Code Pro"/>
              </a:defRPr>
            </a:lvl3pPr>
            <a:lvl4pPr lvl="3" algn="r">
              <a:buNone/>
              <a:defRPr sz="1000">
                <a:solidFill>
                  <a:schemeClr val="accent1"/>
                </a:solidFill>
                <a:latin typeface="Source Code Pro"/>
                <a:ea typeface="Source Code Pro"/>
                <a:cs typeface="Source Code Pro"/>
                <a:sym typeface="Source Code Pro"/>
              </a:defRPr>
            </a:lvl4pPr>
            <a:lvl5pPr lvl="4" algn="r">
              <a:buNone/>
              <a:defRPr sz="1000">
                <a:solidFill>
                  <a:schemeClr val="accent1"/>
                </a:solidFill>
                <a:latin typeface="Source Code Pro"/>
                <a:ea typeface="Source Code Pro"/>
                <a:cs typeface="Source Code Pro"/>
                <a:sym typeface="Source Code Pro"/>
              </a:defRPr>
            </a:lvl5pPr>
            <a:lvl6pPr lvl="5" algn="r">
              <a:buNone/>
              <a:defRPr sz="1000">
                <a:solidFill>
                  <a:schemeClr val="accent1"/>
                </a:solidFill>
                <a:latin typeface="Source Code Pro"/>
                <a:ea typeface="Source Code Pro"/>
                <a:cs typeface="Source Code Pro"/>
                <a:sym typeface="Source Code Pro"/>
              </a:defRPr>
            </a:lvl6pPr>
            <a:lvl7pPr lvl="6" algn="r">
              <a:buNone/>
              <a:defRPr sz="1000">
                <a:solidFill>
                  <a:schemeClr val="accent1"/>
                </a:solidFill>
                <a:latin typeface="Source Code Pro"/>
                <a:ea typeface="Source Code Pro"/>
                <a:cs typeface="Source Code Pro"/>
                <a:sym typeface="Source Code Pro"/>
              </a:defRPr>
            </a:lvl7pPr>
            <a:lvl8pPr lvl="7" algn="r">
              <a:buNone/>
              <a:defRPr sz="1000">
                <a:solidFill>
                  <a:schemeClr val="accent1"/>
                </a:solidFill>
                <a:latin typeface="Source Code Pro"/>
                <a:ea typeface="Source Code Pro"/>
                <a:cs typeface="Source Code Pro"/>
                <a:sym typeface="Source Code Pro"/>
              </a:defRPr>
            </a:lvl8pPr>
            <a:lvl9pPr lvl="8" algn="r">
              <a:buNone/>
              <a:defRPr sz="1000">
                <a:solidFill>
                  <a:schemeClr val="accent1"/>
                </a:solidFill>
                <a:latin typeface="Source Code Pro"/>
                <a:ea typeface="Source Code Pro"/>
                <a:cs typeface="Source Code Pro"/>
                <a:sym typeface="Source Code Pr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jpg"/><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18.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5.xml"/><Relationship Id="rId4" Type="http://schemas.openxmlformats.org/officeDocument/2006/relationships/image" Target="../media/image5.jp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8.jp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73763"/>
        </a:solidFill>
        <a:effectLst/>
      </p:bgPr>
    </p:bg>
    <p:spTree>
      <p:nvGrpSpPr>
        <p:cNvPr id="1" name="Shape 55"/>
        <p:cNvGrpSpPr/>
        <p:nvPr/>
      </p:nvGrpSpPr>
      <p:grpSpPr>
        <a:xfrm>
          <a:off x="0" y="0"/>
          <a:ext cx="0" cy="0"/>
          <a:chOff x="0" y="0"/>
          <a:chExt cx="0" cy="0"/>
        </a:xfrm>
      </p:grpSpPr>
      <p:sp>
        <p:nvSpPr>
          <p:cNvPr id="56" name="Google Shape;56;p13"/>
          <p:cNvSpPr txBox="1">
            <a:spLocks noGrp="1"/>
          </p:cNvSpPr>
          <p:nvPr>
            <p:ph type="ctrTitle"/>
          </p:nvPr>
        </p:nvSpPr>
        <p:spPr>
          <a:xfrm>
            <a:off x="155850" y="186175"/>
            <a:ext cx="8832300" cy="2052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500"/>
              <a:t>PHENS &amp; CO. Sales Conversion Optimization Project </a:t>
            </a:r>
            <a:endParaRPr sz="4500"/>
          </a:p>
        </p:txBody>
      </p:sp>
      <p:pic>
        <p:nvPicPr>
          <p:cNvPr id="57" name="Google Shape;57;p13"/>
          <p:cNvPicPr preferRelativeResize="0"/>
          <p:nvPr/>
        </p:nvPicPr>
        <p:blipFill>
          <a:blip r:embed="rId3">
            <a:alphaModFix/>
          </a:blip>
          <a:stretch>
            <a:fillRect/>
          </a:stretch>
        </p:blipFill>
        <p:spPr>
          <a:xfrm>
            <a:off x="155850" y="2401300"/>
            <a:ext cx="2704097" cy="2029875"/>
          </a:xfrm>
          <a:prstGeom prst="rect">
            <a:avLst/>
          </a:prstGeom>
          <a:noFill/>
          <a:ln>
            <a:noFill/>
          </a:ln>
        </p:spPr>
      </p:pic>
      <p:pic>
        <p:nvPicPr>
          <p:cNvPr id="58" name="Google Shape;58;p13"/>
          <p:cNvPicPr preferRelativeResize="0"/>
          <p:nvPr/>
        </p:nvPicPr>
        <p:blipFill>
          <a:blip r:embed="rId4">
            <a:alphaModFix/>
          </a:blip>
          <a:stretch>
            <a:fillRect/>
          </a:stretch>
        </p:blipFill>
        <p:spPr>
          <a:xfrm>
            <a:off x="3109522" y="2035012"/>
            <a:ext cx="2599925" cy="2599925"/>
          </a:xfrm>
          <a:prstGeom prst="rect">
            <a:avLst/>
          </a:prstGeom>
          <a:noFill/>
          <a:ln>
            <a:noFill/>
          </a:ln>
        </p:spPr>
      </p:pic>
      <p:pic>
        <p:nvPicPr>
          <p:cNvPr id="59" name="Google Shape;59;p13"/>
          <p:cNvPicPr preferRelativeResize="0"/>
          <p:nvPr/>
        </p:nvPicPr>
        <p:blipFill>
          <a:blip r:embed="rId5">
            <a:alphaModFix/>
          </a:blip>
          <a:stretch>
            <a:fillRect/>
          </a:stretch>
        </p:blipFill>
        <p:spPr>
          <a:xfrm>
            <a:off x="5913950" y="2401300"/>
            <a:ext cx="3044813" cy="20298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22"/>
          <p:cNvSpPr txBox="1">
            <a:spLocks noGrp="1"/>
          </p:cNvSpPr>
          <p:nvPr>
            <p:ph type="title"/>
          </p:nvPr>
        </p:nvSpPr>
        <p:spPr>
          <a:xfrm>
            <a:off x="194875" y="0"/>
            <a:ext cx="8520600" cy="80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500"/>
              <a:t>Implementation #2</a:t>
            </a:r>
            <a:endParaRPr sz="4500"/>
          </a:p>
        </p:txBody>
      </p:sp>
      <p:sp>
        <p:nvSpPr>
          <p:cNvPr id="127" name="Google Shape;127;p22"/>
          <p:cNvSpPr txBox="1"/>
          <p:nvPr/>
        </p:nvSpPr>
        <p:spPr>
          <a:xfrm>
            <a:off x="0" y="801000"/>
            <a:ext cx="6193200" cy="2340000"/>
          </a:xfrm>
          <a:prstGeom prst="rect">
            <a:avLst/>
          </a:prstGeom>
          <a:noFill/>
          <a:ln>
            <a:noFill/>
          </a:ln>
        </p:spPr>
        <p:txBody>
          <a:bodyPr spcFirstLastPara="1" wrap="square" lIns="91425" tIns="91425" rIns="91425" bIns="91425" anchor="t" anchorCtr="0">
            <a:noAutofit/>
          </a:bodyPr>
          <a:lstStyle/>
          <a:p>
            <a:pPr marL="457200" lvl="0" indent="-355600" algn="l" rtl="0">
              <a:spcBef>
                <a:spcPts val="0"/>
              </a:spcBef>
              <a:spcAft>
                <a:spcPts val="0"/>
              </a:spcAft>
              <a:buSzPts val="2000"/>
              <a:buFont typeface="Raleway"/>
              <a:buChar char="➢"/>
            </a:pPr>
            <a:r>
              <a:rPr lang="en" sz="2000">
                <a:latin typeface="Raleway"/>
                <a:ea typeface="Raleway"/>
                <a:cs typeface="Raleway"/>
                <a:sym typeface="Raleway"/>
              </a:rPr>
              <a:t>Purpose-- Minimizing our cost of production </a:t>
            </a:r>
            <a:endParaRPr sz="2000">
              <a:solidFill>
                <a:schemeClr val="dk2"/>
              </a:solidFill>
              <a:latin typeface="Raleway"/>
              <a:ea typeface="Raleway"/>
              <a:cs typeface="Raleway"/>
              <a:sym typeface="Raleway"/>
            </a:endParaRPr>
          </a:p>
          <a:p>
            <a:pPr marL="457200" marR="0" lvl="0" indent="0" algn="l" rtl="0">
              <a:lnSpc>
                <a:spcPct val="100000"/>
              </a:lnSpc>
              <a:spcBef>
                <a:spcPts val="0"/>
              </a:spcBef>
              <a:spcAft>
                <a:spcPts val="0"/>
              </a:spcAft>
              <a:buNone/>
            </a:pPr>
            <a:endParaRPr sz="2000">
              <a:latin typeface="Raleway"/>
              <a:ea typeface="Raleway"/>
              <a:cs typeface="Raleway"/>
              <a:sym typeface="Raleway"/>
            </a:endParaRPr>
          </a:p>
        </p:txBody>
      </p:sp>
      <p:sp>
        <p:nvSpPr>
          <p:cNvPr id="128" name="Google Shape;128;p22"/>
          <p:cNvSpPr txBox="1"/>
          <p:nvPr/>
        </p:nvSpPr>
        <p:spPr>
          <a:xfrm>
            <a:off x="88300" y="2571750"/>
            <a:ext cx="4500300" cy="3000000"/>
          </a:xfrm>
          <a:prstGeom prst="rect">
            <a:avLst/>
          </a:prstGeom>
          <a:noFill/>
          <a:ln>
            <a:noFill/>
          </a:ln>
        </p:spPr>
        <p:txBody>
          <a:bodyPr spcFirstLastPara="1" wrap="square" lIns="91425" tIns="91425" rIns="91425" bIns="91425" anchor="t" anchorCtr="0">
            <a:noAutofit/>
          </a:bodyPr>
          <a:lstStyle/>
          <a:p>
            <a:pPr marL="457200" marR="0" lvl="0" indent="0" algn="l" rtl="0">
              <a:lnSpc>
                <a:spcPct val="100000"/>
              </a:lnSpc>
              <a:spcBef>
                <a:spcPts val="0"/>
              </a:spcBef>
              <a:spcAft>
                <a:spcPts val="0"/>
              </a:spcAft>
              <a:buNone/>
            </a:pPr>
            <a:endParaRPr sz="2000">
              <a:latin typeface="Raleway"/>
              <a:ea typeface="Raleway"/>
              <a:cs typeface="Raleway"/>
              <a:sym typeface="Raleway"/>
            </a:endParaRPr>
          </a:p>
        </p:txBody>
      </p:sp>
      <p:pic>
        <p:nvPicPr>
          <p:cNvPr id="129" name="Google Shape;129;p22"/>
          <p:cNvPicPr preferRelativeResize="0"/>
          <p:nvPr/>
        </p:nvPicPr>
        <p:blipFill>
          <a:blip r:embed="rId3">
            <a:alphaModFix/>
          </a:blip>
          <a:stretch>
            <a:fillRect/>
          </a:stretch>
        </p:blipFill>
        <p:spPr>
          <a:xfrm>
            <a:off x="271050" y="1518100"/>
            <a:ext cx="8520601" cy="801000"/>
          </a:xfrm>
          <a:prstGeom prst="rect">
            <a:avLst/>
          </a:prstGeom>
          <a:noFill/>
          <a:ln w="19050" cap="flat" cmpd="sng">
            <a:solidFill>
              <a:srgbClr val="000000"/>
            </a:solidFill>
            <a:prstDash val="solid"/>
            <a:round/>
            <a:headEnd type="none" w="sm" len="sm"/>
            <a:tailEnd type="none" w="sm" len="sm"/>
          </a:ln>
        </p:spPr>
      </p:pic>
      <p:pic>
        <p:nvPicPr>
          <p:cNvPr id="130" name="Google Shape;130;p22"/>
          <p:cNvPicPr preferRelativeResize="0"/>
          <p:nvPr/>
        </p:nvPicPr>
        <p:blipFill>
          <a:blip r:embed="rId4">
            <a:alphaModFix/>
          </a:blip>
          <a:stretch>
            <a:fillRect/>
          </a:stretch>
        </p:blipFill>
        <p:spPr>
          <a:xfrm>
            <a:off x="271050" y="2391275"/>
            <a:ext cx="8520602" cy="1880075"/>
          </a:xfrm>
          <a:prstGeom prst="rect">
            <a:avLst/>
          </a:prstGeom>
          <a:noFill/>
          <a:ln w="19050" cap="flat" cmpd="sng">
            <a:solidFill>
              <a:srgbClr val="000000"/>
            </a:solidFill>
            <a:prstDash val="solid"/>
            <a:round/>
            <a:headEnd type="none" w="sm" len="sm"/>
            <a:tailEnd type="none" w="sm" len="sm"/>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23"/>
          <p:cNvSpPr txBox="1">
            <a:spLocks noGrp="1"/>
          </p:cNvSpPr>
          <p:nvPr>
            <p:ph type="title"/>
          </p:nvPr>
        </p:nvSpPr>
        <p:spPr>
          <a:xfrm>
            <a:off x="311700" y="292850"/>
            <a:ext cx="8520600" cy="80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500"/>
              <a:t>Optimization #2 Results...</a:t>
            </a:r>
            <a:endParaRPr sz="4500"/>
          </a:p>
        </p:txBody>
      </p:sp>
      <p:sp>
        <p:nvSpPr>
          <p:cNvPr id="136" name="Google Shape;136;p23"/>
          <p:cNvSpPr txBox="1">
            <a:spLocks noGrp="1"/>
          </p:cNvSpPr>
          <p:nvPr>
            <p:ph type="body" idx="1"/>
          </p:nvPr>
        </p:nvSpPr>
        <p:spPr>
          <a:xfrm>
            <a:off x="311700" y="1228675"/>
            <a:ext cx="4690500" cy="3340200"/>
          </a:xfrm>
          <a:prstGeom prst="rect">
            <a:avLst/>
          </a:prstGeom>
        </p:spPr>
        <p:txBody>
          <a:bodyPr spcFirstLastPara="1" wrap="square" lIns="91425" tIns="91425" rIns="91425" bIns="91425" anchor="t" anchorCtr="0">
            <a:noAutofit/>
          </a:bodyPr>
          <a:lstStyle/>
          <a:p>
            <a:pPr marL="457200" lvl="0" indent="-368300" algn="l" rtl="0">
              <a:spcBef>
                <a:spcPts val="0"/>
              </a:spcBef>
              <a:spcAft>
                <a:spcPts val="0"/>
              </a:spcAft>
              <a:buClr>
                <a:srgbClr val="000000"/>
              </a:buClr>
              <a:buSzPts val="2200"/>
              <a:buFont typeface="Raleway"/>
              <a:buChar char="➢"/>
            </a:pPr>
            <a:r>
              <a:rPr lang="en" sz="2200">
                <a:solidFill>
                  <a:srgbClr val="000000"/>
                </a:solidFill>
                <a:latin typeface="Raleway"/>
                <a:ea typeface="Raleway"/>
                <a:cs typeface="Raleway"/>
                <a:sym typeface="Raleway"/>
              </a:rPr>
              <a:t>Advertisement Id #’s </a:t>
            </a:r>
            <a:r>
              <a:rPr lang="en" sz="2200" b="1">
                <a:solidFill>
                  <a:srgbClr val="A64D79"/>
                </a:solidFill>
                <a:latin typeface="Raleway"/>
                <a:ea typeface="Raleway"/>
                <a:cs typeface="Raleway"/>
                <a:sym typeface="Raleway"/>
              </a:rPr>
              <a:t>777105</a:t>
            </a:r>
            <a:r>
              <a:rPr lang="en" sz="2200">
                <a:solidFill>
                  <a:srgbClr val="000000"/>
                </a:solidFill>
                <a:latin typeface="Raleway"/>
                <a:ea typeface="Raleway"/>
                <a:cs typeface="Raleway"/>
                <a:sym typeface="Raleway"/>
              </a:rPr>
              <a:t> and </a:t>
            </a:r>
            <a:r>
              <a:rPr lang="en" sz="2200" b="1">
                <a:solidFill>
                  <a:srgbClr val="1155CC"/>
                </a:solidFill>
                <a:latin typeface="Raleway"/>
                <a:ea typeface="Raleway"/>
                <a:cs typeface="Raleway"/>
                <a:sym typeface="Raleway"/>
              </a:rPr>
              <a:t>781354</a:t>
            </a:r>
            <a:r>
              <a:rPr lang="en" sz="1050" b="1">
                <a:solidFill>
                  <a:srgbClr val="1155CC"/>
                </a:solidFill>
                <a:highlight>
                  <a:srgbClr val="FFFFFF"/>
                </a:highlight>
                <a:latin typeface="Arial"/>
                <a:ea typeface="Arial"/>
                <a:cs typeface="Arial"/>
                <a:sym typeface="Arial"/>
              </a:rPr>
              <a:t> </a:t>
            </a:r>
            <a:r>
              <a:rPr lang="en" sz="2200">
                <a:solidFill>
                  <a:srgbClr val="000000"/>
                </a:solidFill>
                <a:latin typeface="Raleway"/>
                <a:ea typeface="Raleway"/>
                <a:cs typeface="Raleway"/>
                <a:sym typeface="Raleway"/>
              </a:rPr>
              <a:t>abide by the constraints we imposed.</a:t>
            </a:r>
            <a:endParaRPr sz="2200">
              <a:solidFill>
                <a:srgbClr val="000000"/>
              </a:solidFill>
              <a:latin typeface="Raleway"/>
              <a:ea typeface="Raleway"/>
              <a:cs typeface="Raleway"/>
              <a:sym typeface="Raleway"/>
            </a:endParaRPr>
          </a:p>
          <a:p>
            <a:pPr marL="457200" lvl="0" indent="-368300" algn="l" rtl="0">
              <a:spcBef>
                <a:spcPts val="0"/>
              </a:spcBef>
              <a:spcAft>
                <a:spcPts val="0"/>
              </a:spcAft>
              <a:buClr>
                <a:srgbClr val="000000"/>
              </a:buClr>
              <a:buSzPts val="2200"/>
              <a:buFont typeface="Raleway"/>
              <a:buChar char="➢"/>
            </a:pPr>
            <a:r>
              <a:rPr lang="en" sz="2200">
                <a:solidFill>
                  <a:srgbClr val="000000"/>
                </a:solidFill>
                <a:latin typeface="Raleway"/>
                <a:ea typeface="Raleway"/>
                <a:cs typeface="Raleway"/>
                <a:sym typeface="Raleway"/>
              </a:rPr>
              <a:t>We need $2 to acquire 1 customer</a:t>
            </a:r>
            <a:endParaRPr sz="2200">
              <a:solidFill>
                <a:srgbClr val="000000"/>
              </a:solidFill>
              <a:latin typeface="Raleway"/>
              <a:ea typeface="Raleway"/>
              <a:cs typeface="Raleway"/>
              <a:sym typeface="Raleway"/>
            </a:endParaRPr>
          </a:p>
        </p:txBody>
      </p:sp>
      <p:pic>
        <p:nvPicPr>
          <p:cNvPr id="137" name="Google Shape;137;p23"/>
          <p:cNvPicPr preferRelativeResize="0"/>
          <p:nvPr/>
        </p:nvPicPr>
        <p:blipFill>
          <a:blip r:embed="rId3">
            <a:alphaModFix/>
          </a:blip>
          <a:stretch>
            <a:fillRect/>
          </a:stretch>
        </p:blipFill>
        <p:spPr>
          <a:xfrm>
            <a:off x="5559350" y="416575"/>
            <a:ext cx="3422300" cy="1608450"/>
          </a:xfrm>
          <a:prstGeom prst="rect">
            <a:avLst/>
          </a:prstGeom>
          <a:noFill/>
          <a:ln w="19050" cap="flat" cmpd="sng">
            <a:solidFill>
              <a:srgbClr val="000000"/>
            </a:solidFill>
            <a:prstDash val="solid"/>
            <a:round/>
            <a:headEnd type="none" w="sm" len="sm"/>
            <a:tailEnd type="none" w="sm" len="sm"/>
          </a:ln>
        </p:spPr>
      </p:pic>
      <p:pic>
        <p:nvPicPr>
          <p:cNvPr id="138" name="Google Shape;138;p23"/>
          <p:cNvPicPr preferRelativeResize="0"/>
          <p:nvPr/>
        </p:nvPicPr>
        <p:blipFill>
          <a:blip r:embed="rId4">
            <a:alphaModFix/>
          </a:blip>
          <a:stretch>
            <a:fillRect/>
          </a:stretch>
        </p:blipFill>
        <p:spPr>
          <a:xfrm>
            <a:off x="6987951" y="2518063"/>
            <a:ext cx="1993700" cy="2478550"/>
          </a:xfrm>
          <a:prstGeom prst="rect">
            <a:avLst/>
          </a:prstGeom>
          <a:noFill/>
          <a:ln>
            <a:noFill/>
          </a:ln>
        </p:spPr>
      </p:pic>
      <p:pic>
        <p:nvPicPr>
          <p:cNvPr id="139" name="Google Shape;139;p23"/>
          <p:cNvPicPr preferRelativeResize="0"/>
          <p:nvPr/>
        </p:nvPicPr>
        <p:blipFill>
          <a:blip r:embed="rId5">
            <a:alphaModFix/>
          </a:blip>
          <a:stretch>
            <a:fillRect/>
          </a:stretch>
        </p:blipFill>
        <p:spPr>
          <a:xfrm>
            <a:off x="244252" y="3464448"/>
            <a:ext cx="6240250" cy="12902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24"/>
          <p:cNvSpPr txBox="1">
            <a:spLocks noGrp="1"/>
          </p:cNvSpPr>
          <p:nvPr>
            <p:ph type="title"/>
          </p:nvPr>
        </p:nvSpPr>
        <p:spPr>
          <a:xfrm>
            <a:off x="311700" y="292850"/>
            <a:ext cx="8520600" cy="80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500"/>
              <a:t>conclusion</a:t>
            </a:r>
            <a:endParaRPr sz="4500"/>
          </a:p>
        </p:txBody>
      </p:sp>
      <p:sp>
        <p:nvSpPr>
          <p:cNvPr id="145" name="Google Shape;145;p24"/>
          <p:cNvSpPr txBox="1">
            <a:spLocks noGrp="1"/>
          </p:cNvSpPr>
          <p:nvPr>
            <p:ph type="body" idx="1"/>
          </p:nvPr>
        </p:nvSpPr>
        <p:spPr>
          <a:xfrm>
            <a:off x="311700" y="1228675"/>
            <a:ext cx="6245700" cy="33402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rgbClr val="000000"/>
              </a:buClr>
              <a:buSzPts val="1800"/>
              <a:buFont typeface="Raleway Medium"/>
              <a:buChar char="❏"/>
            </a:pPr>
            <a:r>
              <a:rPr lang="en">
                <a:solidFill>
                  <a:srgbClr val="000000"/>
                </a:solidFill>
                <a:latin typeface="Raleway Medium"/>
                <a:ea typeface="Raleway Medium"/>
                <a:cs typeface="Raleway Medium"/>
                <a:sym typeface="Raleway Medium"/>
              </a:rPr>
              <a:t>The number of impressions required for our desired conversions seems high, but this is backed by our metrics from previous campaigns.</a:t>
            </a:r>
            <a:endParaRPr>
              <a:solidFill>
                <a:srgbClr val="000000"/>
              </a:solidFill>
              <a:latin typeface="Raleway Medium"/>
              <a:ea typeface="Raleway Medium"/>
              <a:cs typeface="Raleway Medium"/>
              <a:sym typeface="Raleway Medium"/>
            </a:endParaRPr>
          </a:p>
          <a:p>
            <a:pPr marL="457200" lvl="0" indent="-342900" algn="l" rtl="0">
              <a:spcBef>
                <a:spcPts val="0"/>
              </a:spcBef>
              <a:spcAft>
                <a:spcPts val="0"/>
              </a:spcAft>
              <a:buClr>
                <a:srgbClr val="000000"/>
              </a:buClr>
              <a:buSzPts val="1800"/>
              <a:buFont typeface="Raleway Medium"/>
              <a:buChar char="❏"/>
            </a:pPr>
            <a:r>
              <a:rPr lang="en">
                <a:solidFill>
                  <a:srgbClr val="000000"/>
                </a:solidFill>
                <a:latin typeface="Raleway Medium"/>
                <a:ea typeface="Raleway Medium"/>
                <a:cs typeface="Raleway Medium"/>
                <a:sym typeface="Raleway Medium"/>
              </a:rPr>
              <a:t>On paper, this should meet our goals, but too many unknown variables may influence our results.</a:t>
            </a:r>
            <a:endParaRPr>
              <a:solidFill>
                <a:srgbClr val="000000"/>
              </a:solidFill>
              <a:latin typeface="Raleway Medium"/>
              <a:ea typeface="Raleway Medium"/>
              <a:cs typeface="Raleway Medium"/>
              <a:sym typeface="Raleway Medium"/>
            </a:endParaRPr>
          </a:p>
          <a:p>
            <a:pPr marL="457200" lvl="0" indent="-342900" algn="l" rtl="0">
              <a:spcBef>
                <a:spcPts val="0"/>
              </a:spcBef>
              <a:spcAft>
                <a:spcPts val="0"/>
              </a:spcAft>
              <a:buClr>
                <a:srgbClr val="000000"/>
              </a:buClr>
              <a:buSzPts val="1800"/>
              <a:buFont typeface="Raleway Medium"/>
              <a:buChar char="❏"/>
            </a:pPr>
            <a:r>
              <a:rPr lang="en">
                <a:solidFill>
                  <a:srgbClr val="000000"/>
                </a:solidFill>
                <a:latin typeface="Raleway Medium"/>
                <a:ea typeface="Raleway Medium"/>
                <a:cs typeface="Raleway Medium"/>
                <a:sym typeface="Raleway Medium"/>
              </a:rPr>
              <a:t>We will use the analysis and new information from our findings to implement into our next campaign.</a:t>
            </a:r>
            <a:endParaRPr>
              <a:solidFill>
                <a:srgbClr val="000000"/>
              </a:solidFill>
              <a:latin typeface="Raleway Medium"/>
              <a:ea typeface="Raleway Medium"/>
              <a:cs typeface="Raleway Medium"/>
              <a:sym typeface="Raleway Medium"/>
            </a:endParaRPr>
          </a:p>
        </p:txBody>
      </p:sp>
      <p:pic>
        <p:nvPicPr>
          <p:cNvPr id="146" name="Google Shape;146;p24"/>
          <p:cNvPicPr preferRelativeResize="0"/>
          <p:nvPr/>
        </p:nvPicPr>
        <p:blipFill>
          <a:blip r:embed="rId3">
            <a:alphaModFix/>
          </a:blip>
          <a:stretch>
            <a:fillRect/>
          </a:stretch>
        </p:blipFill>
        <p:spPr>
          <a:xfrm>
            <a:off x="6557400" y="842897"/>
            <a:ext cx="2344200" cy="345770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25"/>
          <p:cNvSpPr txBox="1">
            <a:spLocks noGrp="1"/>
          </p:cNvSpPr>
          <p:nvPr>
            <p:ph type="title"/>
          </p:nvPr>
        </p:nvSpPr>
        <p:spPr>
          <a:xfrm>
            <a:off x="2624800" y="206500"/>
            <a:ext cx="4997700" cy="80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8000"/>
              <a:t>Questions?</a:t>
            </a:r>
            <a:endParaRPr sz="8000"/>
          </a:p>
        </p:txBody>
      </p:sp>
      <p:pic>
        <p:nvPicPr>
          <p:cNvPr id="152" name="Google Shape;152;p25"/>
          <p:cNvPicPr preferRelativeResize="0"/>
          <p:nvPr/>
        </p:nvPicPr>
        <p:blipFill>
          <a:blip r:embed="rId3">
            <a:alphaModFix/>
          </a:blip>
          <a:stretch>
            <a:fillRect/>
          </a:stretch>
        </p:blipFill>
        <p:spPr>
          <a:xfrm>
            <a:off x="2054750" y="1544325"/>
            <a:ext cx="4666249" cy="31108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14"/>
          <p:cNvSpPr txBox="1">
            <a:spLocks noGrp="1"/>
          </p:cNvSpPr>
          <p:nvPr>
            <p:ph type="title"/>
          </p:nvPr>
        </p:nvSpPr>
        <p:spPr>
          <a:xfrm>
            <a:off x="303150" y="114925"/>
            <a:ext cx="8537700" cy="748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Who we are - PHENS of the Community since 2014</a:t>
            </a:r>
            <a:endParaRPr/>
          </a:p>
        </p:txBody>
      </p:sp>
      <p:sp>
        <p:nvSpPr>
          <p:cNvPr id="65" name="Google Shape;65;p14"/>
          <p:cNvSpPr txBox="1">
            <a:spLocks noGrp="1"/>
          </p:cNvSpPr>
          <p:nvPr>
            <p:ph type="body" idx="4294967295"/>
          </p:nvPr>
        </p:nvSpPr>
        <p:spPr>
          <a:xfrm>
            <a:off x="69175" y="1178150"/>
            <a:ext cx="5905200" cy="33402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rgbClr val="000000"/>
              </a:buClr>
              <a:buSzPts val="1800"/>
              <a:buFont typeface="Raleway"/>
              <a:buChar char="❏"/>
            </a:pPr>
            <a:r>
              <a:rPr lang="en">
                <a:solidFill>
                  <a:srgbClr val="000000"/>
                </a:solidFill>
                <a:latin typeface="Raleway"/>
                <a:ea typeface="Raleway"/>
                <a:cs typeface="Raleway"/>
                <a:sym typeface="Raleway"/>
              </a:rPr>
              <a:t>Established in Santa Monica, California in 2014</a:t>
            </a:r>
            <a:endParaRPr>
              <a:solidFill>
                <a:srgbClr val="000000"/>
              </a:solidFill>
              <a:latin typeface="Raleway"/>
              <a:ea typeface="Raleway"/>
              <a:cs typeface="Raleway"/>
              <a:sym typeface="Raleway"/>
            </a:endParaRPr>
          </a:p>
          <a:p>
            <a:pPr marL="457200" lvl="0" indent="-342900" algn="l" rtl="0">
              <a:spcBef>
                <a:spcPts val="0"/>
              </a:spcBef>
              <a:spcAft>
                <a:spcPts val="0"/>
              </a:spcAft>
              <a:buClr>
                <a:srgbClr val="000000"/>
              </a:buClr>
              <a:buSzPts val="1800"/>
              <a:buFont typeface="Raleway"/>
              <a:buChar char="❏"/>
            </a:pPr>
            <a:r>
              <a:rPr lang="en">
                <a:solidFill>
                  <a:srgbClr val="000000"/>
                </a:solidFill>
                <a:latin typeface="Raleway"/>
                <a:ea typeface="Raleway"/>
                <a:cs typeface="Raleway"/>
                <a:sym typeface="Raleway"/>
              </a:rPr>
              <a:t>7.2 Million Dollars of Annual Recurring Revenue</a:t>
            </a:r>
            <a:endParaRPr>
              <a:solidFill>
                <a:srgbClr val="000000"/>
              </a:solidFill>
              <a:latin typeface="Raleway"/>
              <a:ea typeface="Raleway"/>
              <a:cs typeface="Raleway"/>
              <a:sym typeface="Raleway"/>
            </a:endParaRPr>
          </a:p>
          <a:p>
            <a:pPr marL="457200" lvl="0" indent="-342900" algn="l" rtl="0">
              <a:spcBef>
                <a:spcPts val="0"/>
              </a:spcBef>
              <a:spcAft>
                <a:spcPts val="0"/>
              </a:spcAft>
              <a:buClr>
                <a:srgbClr val="000000"/>
              </a:buClr>
              <a:buSzPts val="1800"/>
              <a:buFont typeface="Raleway"/>
              <a:buChar char="❏"/>
            </a:pPr>
            <a:r>
              <a:rPr lang="en">
                <a:solidFill>
                  <a:srgbClr val="000000"/>
                </a:solidFill>
                <a:latin typeface="Raleway"/>
                <a:ea typeface="Raleway"/>
                <a:cs typeface="Raleway"/>
                <a:sym typeface="Raleway"/>
              </a:rPr>
              <a:t>We sell every day and business casual wear for both men and women, targeted towards middle-age adults in their early 30’s through early 40’s.</a:t>
            </a:r>
            <a:endParaRPr>
              <a:solidFill>
                <a:srgbClr val="000000"/>
              </a:solidFill>
              <a:latin typeface="Raleway"/>
              <a:ea typeface="Raleway"/>
              <a:cs typeface="Raleway"/>
              <a:sym typeface="Raleway"/>
            </a:endParaRPr>
          </a:p>
        </p:txBody>
      </p:sp>
      <p:pic>
        <p:nvPicPr>
          <p:cNvPr id="66" name="Google Shape;66;p14"/>
          <p:cNvPicPr preferRelativeResize="0"/>
          <p:nvPr/>
        </p:nvPicPr>
        <p:blipFill>
          <a:blip r:embed="rId3">
            <a:alphaModFix/>
          </a:blip>
          <a:stretch>
            <a:fillRect/>
          </a:stretch>
        </p:blipFill>
        <p:spPr>
          <a:xfrm>
            <a:off x="6180220" y="956500"/>
            <a:ext cx="2774604" cy="2338300"/>
          </a:xfrm>
          <a:prstGeom prst="rect">
            <a:avLst/>
          </a:prstGeom>
          <a:noFill/>
          <a:ln>
            <a:noFill/>
          </a:ln>
        </p:spPr>
      </p:pic>
      <p:pic>
        <p:nvPicPr>
          <p:cNvPr id="67" name="Google Shape;67;p14"/>
          <p:cNvPicPr preferRelativeResize="0"/>
          <p:nvPr/>
        </p:nvPicPr>
        <p:blipFill>
          <a:blip r:embed="rId4">
            <a:alphaModFix/>
          </a:blip>
          <a:stretch>
            <a:fillRect/>
          </a:stretch>
        </p:blipFill>
        <p:spPr>
          <a:xfrm>
            <a:off x="4970800" y="2969550"/>
            <a:ext cx="3142548" cy="209567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5"/>
          <p:cNvSpPr txBox="1">
            <a:spLocks noGrp="1"/>
          </p:cNvSpPr>
          <p:nvPr>
            <p:ph type="title"/>
          </p:nvPr>
        </p:nvSpPr>
        <p:spPr>
          <a:xfrm>
            <a:off x="304800" y="309350"/>
            <a:ext cx="8537700" cy="748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500"/>
              <a:t>Our Data set</a:t>
            </a:r>
            <a:endParaRPr sz="4500"/>
          </a:p>
        </p:txBody>
      </p:sp>
      <p:sp>
        <p:nvSpPr>
          <p:cNvPr id="73" name="Google Shape;73;p15"/>
          <p:cNvSpPr txBox="1"/>
          <p:nvPr/>
        </p:nvSpPr>
        <p:spPr>
          <a:xfrm>
            <a:off x="128175" y="1071750"/>
            <a:ext cx="4191900" cy="3000000"/>
          </a:xfrm>
          <a:prstGeom prst="rect">
            <a:avLst/>
          </a:prstGeom>
          <a:noFill/>
          <a:ln>
            <a:noFill/>
          </a:ln>
        </p:spPr>
        <p:txBody>
          <a:bodyPr spcFirstLastPara="1" wrap="square" lIns="91425" tIns="91425" rIns="91425" bIns="91425" anchor="t" anchorCtr="0">
            <a:noAutofit/>
          </a:bodyPr>
          <a:lstStyle/>
          <a:p>
            <a:pPr marL="457200" marR="190500" lvl="0" indent="-355600" algn="l" rtl="0">
              <a:lnSpc>
                <a:spcPct val="104347"/>
              </a:lnSpc>
              <a:spcBef>
                <a:spcPts val="0"/>
              </a:spcBef>
              <a:spcAft>
                <a:spcPts val="0"/>
              </a:spcAft>
              <a:buSzPts val="2000"/>
              <a:buFont typeface="Raleway"/>
              <a:buChar char="❏"/>
            </a:pPr>
            <a:r>
              <a:rPr lang="en" sz="2000">
                <a:latin typeface="Raleway"/>
                <a:ea typeface="Raleway"/>
                <a:cs typeface="Raleway"/>
                <a:sym typeface="Raleway"/>
              </a:rPr>
              <a:t>Data from multiple facebook ads and their associated variables </a:t>
            </a:r>
            <a:endParaRPr sz="2000">
              <a:latin typeface="Raleway"/>
              <a:ea typeface="Raleway"/>
              <a:cs typeface="Raleway"/>
              <a:sym typeface="Raleway"/>
            </a:endParaRPr>
          </a:p>
          <a:p>
            <a:pPr marL="457200" marR="190500" lvl="0" indent="-355600" algn="l" rtl="0">
              <a:lnSpc>
                <a:spcPct val="104347"/>
              </a:lnSpc>
              <a:spcBef>
                <a:spcPts val="0"/>
              </a:spcBef>
              <a:spcAft>
                <a:spcPts val="0"/>
              </a:spcAft>
              <a:buSzPts val="2000"/>
              <a:buFont typeface="Raleway"/>
              <a:buChar char="❏"/>
            </a:pPr>
            <a:r>
              <a:rPr lang="en" sz="2000">
                <a:latin typeface="Raleway"/>
                <a:ea typeface="Raleway"/>
                <a:cs typeface="Raleway"/>
                <a:sym typeface="Raleway"/>
              </a:rPr>
              <a:t>Added additional feature columns:</a:t>
            </a:r>
            <a:endParaRPr sz="2000">
              <a:latin typeface="Raleway"/>
              <a:ea typeface="Raleway"/>
              <a:cs typeface="Raleway"/>
              <a:sym typeface="Raleway"/>
            </a:endParaRPr>
          </a:p>
          <a:p>
            <a:pPr marL="914400" marR="190500" lvl="0" indent="-355600" algn="l" rtl="0">
              <a:lnSpc>
                <a:spcPct val="104347"/>
              </a:lnSpc>
              <a:spcBef>
                <a:spcPts val="0"/>
              </a:spcBef>
              <a:spcAft>
                <a:spcPts val="0"/>
              </a:spcAft>
              <a:buSzPts val="2000"/>
              <a:buFont typeface="Raleway"/>
              <a:buAutoNum type="arabicParenR"/>
            </a:pPr>
            <a:r>
              <a:rPr lang="en" sz="2000">
                <a:latin typeface="Raleway"/>
                <a:ea typeface="Raleway"/>
                <a:cs typeface="Raleway"/>
                <a:sym typeface="Raleway"/>
              </a:rPr>
              <a:t>Cost Per click</a:t>
            </a:r>
            <a:endParaRPr sz="2000">
              <a:latin typeface="Raleway"/>
              <a:ea typeface="Raleway"/>
              <a:cs typeface="Raleway"/>
              <a:sym typeface="Raleway"/>
            </a:endParaRPr>
          </a:p>
          <a:p>
            <a:pPr marL="914400" marR="190500" lvl="0" indent="-355600" algn="l" rtl="0">
              <a:lnSpc>
                <a:spcPct val="104347"/>
              </a:lnSpc>
              <a:spcBef>
                <a:spcPts val="0"/>
              </a:spcBef>
              <a:spcAft>
                <a:spcPts val="0"/>
              </a:spcAft>
              <a:buSzPts val="2000"/>
              <a:buFont typeface="Raleway"/>
              <a:buAutoNum type="arabicParenR"/>
            </a:pPr>
            <a:r>
              <a:rPr lang="en" sz="2000">
                <a:latin typeface="Raleway"/>
                <a:ea typeface="Raleway"/>
                <a:cs typeface="Raleway"/>
                <a:sym typeface="Raleway"/>
              </a:rPr>
              <a:t>Click through Rate</a:t>
            </a:r>
            <a:endParaRPr sz="2000">
              <a:latin typeface="Raleway"/>
              <a:ea typeface="Raleway"/>
              <a:cs typeface="Raleway"/>
              <a:sym typeface="Raleway"/>
            </a:endParaRPr>
          </a:p>
          <a:p>
            <a:pPr marL="914400" marR="190500" lvl="0" indent="-355600" algn="l" rtl="0">
              <a:lnSpc>
                <a:spcPct val="104347"/>
              </a:lnSpc>
              <a:spcBef>
                <a:spcPts val="0"/>
              </a:spcBef>
              <a:spcAft>
                <a:spcPts val="0"/>
              </a:spcAft>
              <a:buSzPts val="2000"/>
              <a:buFont typeface="Raleway"/>
              <a:buAutoNum type="arabicParenR"/>
            </a:pPr>
            <a:r>
              <a:rPr lang="en" sz="2000">
                <a:latin typeface="Raleway"/>
                <a:ea typeface="Raleway"/>
                <a:cs typeface="Raleway"/>
                <a:sym typeface="Raleway"/>
              </a:rPr>
              <a:t>Clicks Per conversion</a:t>
            </a:r>
            <a:endParaRPr sz="2000">
              <a:latin typeface="Raleway"/>
              <a:ea typeface="Raleway"/>
              <a:cs typeface="Raleway"/>
              <a:sym typeface="Raleway"/>
            </a:endParaRPr>
          </a:p>
          <a:p>
            <a:pPr marL="914400" marR="190500" lvl="0" indent="-355600" algn="l" rtl="0">
              <a:lnSpc>
                <a:spcPct val="104347"/>
              </a:lnSpc>
              <a:spcBef>
                <a:spcPts val="0"/>
              </a:spcBef>
              <a:spcAft>
                <a:spcPts val="0"/>
              </a:spcAft>
              <a:buSzPts val="2000"/>
              <a:buFont typeface="Raleway"/>
              <a:buAutoNum type="arabicParenR"/>
            </a:pPr>
            <a:r>
              <a:rPr lang="en" sz="2000">
                <a:latin typeface="Raleway"/>
                <a:ea typeface="Raleway"/>
                <a:cs typeface="Raleway"/>
                <a:sym typeface="Raleway"/>
              </a:rPr>
              <a:t>Cost Per Impression</a:t>
            </a:r>
            <a:endParaRPr sz="2000">
              <a:latin typeface="Raleway"/>
              <a:ea typeface="Raleway"/>
              <a:cs typeface="Raleway"/>
              <a:sym typeface="Raleway"/>
            </a:endParaRPr>
          </a:p>
          <a:p>
            <a:pPr marL="457200" marR="190500" lvl="0" indent="-355600" algn="l" rtl="0">
              <a:lnSpc>
                <a:spcPct val="104347"/>
              </a:lnSpc>
              <a:spcBef>
                <a:spcPts val="0"/>
              </a:spcBef>
              <a:spcAft>
                <a:spcPts val="0"/>
              </a:spcAft>
              <a:buClr>
                <a:srgbClr val="0C343D"/>
              </a:buClr>
              <a:buSzPts val="2000"/>
              <a:buFont typeface="Raleway"/>
              <a:buChar char="❏"/>
            </a:pPr>
            <a:r>
              <a:rPr lang="en" sz="2000">
                <a:latin typeface="Raleway"/>
                <a:ea typeface="Raleway"/>
                <a:cs typeface="Raleway"/>
                <a:sym typeface="Raleway"/>
              </a:rPr>
              <a:t>Grouped the data by gender and the calculated the added feature columns</a:t>
            </a:r>
            <a:r>
              <a:rPr lang="en" sz="2000">
                <a:solidFill>
                  <a:srgbClr val="0C343D"/>
                </a:solidFill>
                <a:latin typeface="Raleway"/>
                <a:ea typeface="Raleway"/>
                <a:cs typeface="Raleway"/>
                <a:sym typeface="Raleway"/>
              </a:rPr>
              <a:t> </a:t>
            </a:r>
            <a:endParaRPr sz="2000">
              <a:solidFill>
                <a:srgbClr val="0C343D"/>
              </a:solidFill>
              <a:latin typeface="Raleway"/>
              <a:ea typeface="Raleway"/>
              <a:cs typeface="Raleway"/>
              <a:sym typeface="Raleway"/>
            </a:endParaRPr>
          </a:p>
          <a:p>
            <a:pPr marL="0" marR="190500" lvl="0" indent="0" algn="l" rtl="0">
              <a:lnSpc>
                <a:spcPct val="104347"/>
              </a:lnSpc>
              <a:spcBef>
                <a:spcPts val="0"/>
              </a:spcBef>
              <a:spcAft>
                <a:spcPts val="0"/>
              </a:spcAft>
              <a:buNone/>
            </a:pPr>
            <a:endParaRPr sz="1600">
              <a:solidFill>
                <a:schemeClr val="accent2"/>
              </a:solidFill>
              <a:latin typeface="Raleway"/>
              <a:ea typeface="Raleway"/>
              <a:cs typeface="Raleway"/>
              <a:sym typeface="Raleway"/>
            </a:endParaRPr>
          </a:p>
          <a:p>
            <a:pPr marL="609600" marR="190500" lvl="0" indent="0" algn="l" rtl="0">
              <a:lnSpc>
                <a:spcPct val="104347"/>
              </a:lnSpc>
              <a:spcBef>
                <a:spcPts val="0"/>
              </a:spcBef>
              <a:spcAft>
                <a:spcPts val="0"/>
              </a:spcAft>
              <a:buNone/>
            </a:pPr>
            <a:endParaRPr sz="1150">
              <a:solidFill>
                <a:srgbClr val="1D1C1D"/>
              </a:solidFill>
            </a:endParaRPr>
          </a:p>
        </p:txBody>
      </p:sp>
      <p:graphicFrame>
        <p:nvGraphicFramePr>
          <p:cNvPr id="74" name="Google Shape;74;p15"/>
          <p:cNvGraphicFramePr/>
          <p:nvPr/>
        </p:nvGraphicFramePr>
        <p:xfrm>
          <a:off x="4572000" y="74663"/>
          <a:ext cx="4337975" cy="5005040"/>
        </p:xfrm>
        <a:graphic>
          <a:graphicData uri="http://schemas.openxmlformats.org/drawingml/2006/table">
            <a:tbl>
              <a:tblPr>
                <a:noFill/>
                <a:tableStyleId>{7D23890E-DB3B-4617-BD18-C64302196222}</a:tableStyleId>
              </a:tblPr>
              <a:tblGrid>
                <a:gridCol w="4337975">
                  <a:extLst>
                    <a:ext uri="{9D8B030D-6E8A-4147-A177-3AD203B41FA5}">
                      <a16:colId xmlns:a16="http://schemas.microsoft.com/office/drawing/2014/main" val="20000"/>
                    </a:ext>
                  </a:extLst>
                </a:gridCol>
              </a:tblGrid>
              <a:tr h="514375">
                <a:tc>
                  <a:txBody>
                    <a:bodyPr/>
                    <a:lstStyle/>
                    <a:p>
                      <a:pPr marL="0" lvl="0" indent="0" algn="ctr" rtl="0">
                        <a:spcBef>
                          <a:spcPts val="0"/>
                        </a:spcBef>
                        <a:spcAft>
                          <a:spcPts val="0"/>
                        </a:spcAft>
                        <a:buNone/>
                      </a:pPr>
                      <a:r>
                        <a:rPr lang="en" sz="2400" b="1">
                          <a:solidFill>
                            <a:srgbClr val="FFFFFF"/>
                          </a:solidFill>
                          <a:latin typeface="Amatic SC"/>
                          <a:ea typeface="Amatic SC"/>
                          <a:cs typeface="Amatic SC"/>
                          <a:sym typeface="Amatic SC"/>
                        </a:rPr>
                        <a:t>Variables &amp; Description</a:t>
                      </a:r>
                      <a:endParaRPr sz="2400" b="1">
                        <a:solidFill>
                          <a:srgbClr val="FFFFFF"/>
                        </a:solidFill>
                        <a:highlight>
                          <a:srgbClr val="000000"/>
                        </a:highlight>
                        <a:latin typeface="Amatic SC"/>
                        <a:ea typeface="Amatic SC"/>
                        <a:cs typeface="Amatic SC"/>
                        <a:sym typeface="Amatic SC"/>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chemeClr val="accent2"/>
                    </a:solidFill>
                  </a:tcPr>
                </a:tc>
                <a:extLst>
                  <a:ext uri="{0D108BD9-81ED-4DB2-BD59-A6C34878D82A}">
                    <a16:rowId xmlns:a16="http://schemas.microsoft.com/office/drawing/2014/main" val="10000"/>
                  </a:ext>
                </a:extLst>
              </a:tr>
              <a:tr h="343525">
                <a:tc>
                  <a:txBody>
                    <a:bodyPr/>
                    <a:lstStyle/>
                    <a:p>
                      <a:pPr marL="0" lvl="0" indent="0" algn="l" rtl="0">
                        <a:spcBef>
                          <a:spcPts val="0"/>
                        </a:spcBef>
                        <a:spcAft>
                          <a:spcPts val="0"/>
                        </a:spcAft>
                        <a:buNone/>
                      </a:pPr>
                      <a:r>
                        <a:rPr lang="en" sz="1200">
                          <a:latin typeface="Raleway"/>
                          <a:ea typeface="Raleway"/>
                          <a:cs typeface="Raleway"/>
                          <a:sym typeface="Raleway"/>
                        </a:rPr>
                        <a:t>1) Unique ID number for each ad</a:t>
                      </a:r>
                      <a:endParaRPr sz="1200">
                        <a:latin typeface="Raleway"/>
                        <a:ea typeface="Raleway"/>
                        <a:cs typeface="Raleway"/>
                        <a:sym typeface="Raleway"/>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343525">
                <a:tc>
                  <a:txBody>
                    <a:bodyPr/>
                    <a:lstStyle/>
                    <a:p>
                      <a:pPr marL="0" lvl="0" indent="0" algn="l" rtl="0">
                        <a:spcBef>
                          <a:spcPts val="0"/>
                        </a:spcBef>
                        <a:spcAft>
                          <a:spcPts val="0"/>
                        </a:spcAft>
                        <a:buNone/>
                      </a:pPr>
                      <a:r>
                        <a:rPr lang="en" sz="1200">
                          <a:latin typeface="Raleway"/>
                          <a:ea typeface="Raleway"/>
                          <a:cs typeface="Raleway"/>
                          <a:sym typeface="Raleway"/>
                        </a:rPr>
                        <a:t>2) Campaign ID number for PHEN’s tracking purposes</a:t>
                      </a:r>
                      <a:endParaRPr sz="1200">
                        <a:latin typeface="Raleway"/>
                        <a:ea typeface="Raleway"/>
                        <a:cs typeface="Raleway"/>
                        <a:sym typeface="Raleway"/>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490975">
                <a:tc>
                  <a:txBody>
                    <a:bodyPr/>
                    <a:lstStyle/>
                    <a:p>
                      <a:pPr marL="0" lvl="0" indent="0" algn="l" rtl="0">
                        <a:spcBef>
                          <a:spcPts val="0"/>
                        </a:spcBef>
                        <a:spcAft>
                          <a:spcPts val="0"/>
                        </a:spcAft>
                        <a:buNone/>
                      </a:pPr>
                      <a:r>
                        <a:rPr lang="en" sz="1200">
                          <a:latin typeface="Raleway"/>
                          <a:ea typeface="Raleway"/>
                          <a:cs typeface="Raleway"/>
                          <a:sym typeface="Raleway"/>
                        </a:rPr>
                        <a:t>3) Campaign ID number for Facebook’s tracking purposes</a:t>
                      </a:r>
                      <a:endParaRPr sz="1200"/>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343525">
                <a:tc>
                  <a:txBody>
                    <a:bodyPr/>
                    <a:lstStyle/>
                    <a:p>
                      <a:pPr marL="0" lvl="0" indent="0" algn="l" rtl="0">
                        <a:spcBef>
                          <a:spcPts val="0"/>
                        </a:spcBef>
                        <a:spcAft>
                          <a:spcPts val="0"/>
                        </a:spcAft>
                        <a:buNone/>
                      </a:pPr>
                      <a:r>
                        <a:rPr lang="en" sz="1200">
                          <a:latin typeface="Raleway"/>
                          <a:ea typeface="Raleway"/>
                          <a:cs typeface="Raleway"/>
                          <a:sym typeface="Raleway"/>
                        </a:rPr>
                        <a:t>4) Age</a:t>
                      </a:r>
                      <a:endParaRPr sz="1200"/>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343525">
                <a:tc>
                  <a:txBody>
                    <a:bodyPr/>
                    <a:lstStyle/>
                    <a:p>
                      <a:pPr marL="0" lvl="0" indent="0" algn="l" rtl="0">
                        <a:spcBef>
                          <a:spcPts val="0"/>
                        </a:spcBef>
                        <a:spcAft>
                          <a:spcPts val="0"/>
                        </a:spcAft>
                        <a:buNone/>
                      </a:pPr>
                      <a:r>
                        <a:rPr lang="en" sz="1200">
                          <a:latin typeface="Raleway"/>
                          <a:ea typeface="Raleway"/>
                          <a:cs typeface="Raleway"/>
                          <a:sym typeface="Raleway"/>
                        </a:rPr>
                        <a:t>5)  Gender</a:t>
                      </a:r>
                      <a:endParaRPr sz="1200"/>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r h="343525">
                <a:tc>
                  <a:txBody>
                    <a:bodyPr/>
                    <a:lstStyle/>
                    <a:p>
                      <a:pPr marL="0" lvl="0" indent="0" algn="l" rtl="0">
                        <a:spcBef>
                          <a:spcPts val="0"/>
                        </a:spcBef>
                        <a:spcAft>
                          <a:spcPts val="0"/>
                        </a:spcAft>
                        <a:buNone/>
                      </a:pPr>
                      <a:r>
                        <a:rPr lang="en" sz="1200">
                          <a:latin typeface="Raleway"/>
                          <a:ea typeface="Raleway"/>
                          <a:cs typeface="Raleway"/>
                          <a:sym typeface="Raleway"/>
                        </a:rPr>
                        <a:t>6) Impressions: the number of times the ad was shown</a:t>
                      </a:r>
                      <a:endParaRPr sz="1200"/>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r h="343525">
                <a:tc>
                  <a:txBody>
                    <a:bodyPr/>
                    <a:lstStyle/>
                    <a:p>
                      <a:pPr marL="0" lvl="0" indent="0" algn="l" rtl="0">
                        <a:spcBef>
                          <a:spcPts val="0"/>
                        </a:spcBef>
                        <a:spcAft>
                          <a:spcPts val="0"/>
                        </a:spcAft>
                        <a:buNone/>
                      </a:pPr>
                      <a:r>
                        <a:rPr lang="en" sz="1200">
                          <a:latin typeface="Raleway"/>
                          <a:ea typeface="Raleway"/>
                          <a:cs typeface="Raleway"/>
                          <a:sym typeface="Raleway"/>
                        </a:rPr>
                        <a:t>7) Clicks- number of clicks on that ad</a:t>
                      </a:r>
                      <a:endParaRPr sz="1200"/>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extLst>
                  <a:ext uri="{0D108BD9-81ED-4DB2-BD59-A6C34878D82A}">
                    <a16:rowId xmlns:a16="http://schemas.microsoft.com/office/drawing/2014/main" val="10007"/>
                  </a:ext>
                </a:extLst>
              </a:tr>
              <a:tr h="490975">
                <a:tc>
                  <a:txBody>
                    <a:bodyPr/>
                    <a:lstStyle/>
                    <a:p>
                      <a:pPr marL="0" lvl="0" indent="0" algn="l" rtl="0">
                        <a:spcBef>
                          <a:spcPts val="0"/>
                        </a:spcBef>
                        <a:spcAft>
                          <a:spcPts val="0"/>
                        </a:spcAft>
                        <a:buNone/>
                      </a:pPr>
                      <a:r>
                        <a:rPr lang="en" sz="1200">
                          <a:latin typeface="Raleway"/>
                          <a:ea typeface="Raleway"/>
                          <a:cs typeface="Raleway"/>
                          <a:sym typeface="Raleway"/>
                        </a:rPr>
                        <a:t>8) Spend- amount paid by us to Facebook to show the ad</a:t>
                      </a:r>
                      <a:endParaRPr sz="1200"/>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extLst>
                  <a:ext uri="{0D108BD9-81ED-4DB2-BD59-A6C34878D82A}">
                    <a16:rowId xmlns:a16="http://schemas.microsoft.com/office/drawing/2014/main" val="10008"/>
                  </a:ext>
                </a:extLst>
              </a:tr>
              <a:tr h="514375">
                <a:tc>
                  <a:txBody>
                    <a:bodyPr/>
                    <a:lstStyle/>
                    <a:p>
                      <a:pPr marL="0" lvl="0" indent="0" algn="l" rtl="0">
                        <a:spcBef>
                          <a:spcPts val="0"/>
                        </a:spcBef>
                        <a:spcAft>
                          <a:spcPts val="0"/>
                        </a:spcAft>
                        <a:buNone/>
                      </a:pPr>
                      <a:r>
                        <a:rPr lang="en" sz="1200">
                          <a:latin typeface="Raleway"/>
                          <a:ea typeface="Raleway"/>
                          <a:cs typeface="Raleway"/>
                          <a:sym typeface="Raleway"/>
                        </a:rPr>
                        <a:t>9) Total Conversion- total number of people who enquired about our products after seeing the ad </a:t>
                      </a:r>
                      <a:endParaRPr sz="1200"/>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extLst>
                  <a:ext uri="{0D108BD9-81ED-4DB2-BD59-A6C34878D82A}">
                    <a16:rowId xmlns:a16="http://schemas.microsoft.com/office/drawing/2014/main" val="10009"/>
                  </a:ext>
                </a:extLst>
              </a:tr>
              <a:tr h="685250">
                <a:tc>
                  <a:txBody>
                    <a:bodyPr/>
                    <a:lstStyle/>
                    <a:p>
                      <a:pPr marL="0" lvl="0" indent="0" algn="l" rtl="0">
                        <a:spcBef>
                          <a:spcPts val="0"/>
                        </a:spcBef>
                        <a:spcAft>
                          <a:spcPts val="0"/>
                        </a:spcAft>
                        <a:buNone/>
                      </a:pPr>
                      <a:r>
                        <a:rPr lang="en" sz="1200">
                          <a:latin typeface="Raleway"/>
                          <a:ea typeface="Raleway"/>
                          <a:cs typeface="Raleway"/>
                          <a:sym typeface="Raleway"/>
                        </a:rPr>
                        <a:t>10) Approved Conversion- total number of people who bought our product after seeing the ad</a:t>
                      </a:r>
                      <a:endParaRPr sz="1200"/>
                    </a:p>
                    <a:p>
                      <a:pPr marL="0" lvl="0" indent="0" algn="l" rtl="0">
                        <a:spcBef>
                          <a:spcPts val="0"/>
                        </a:spcBef>
                        <a:spcAft>
                          <a:spcPts val="0"/>
                        </a:spcAft>
                        <a:buNone/>
                      </a:pPr>
                      <a:endParaRPr sz="1200"/>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extLst>
                  <a:ext uri="{0D108BD9-81ED-4DB2-BD59-A6C34878D82A}">
                    <a16:rowId xmlns:a16="http://schemas.microsoft.com/office/drawing/2014/main" val="10010"/>
                  </a:ext>
                </a:extLst>
              </a:tr>
            </a:tbl>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6"/>
          <p:cNvSpPr txBox="1">
            <a:spLocks noGrp="1"/>
          </p:cNvSpPr>
          <p:nvPr>
            <p:ph type="title"/>
          </p:nvPr>
        </p:nvSpPr>
        <p:spPr>
          <a:xfrm>
            <a:off x="311700" y="292850"/>
            <a:ext cx="8520600" cy="80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5000"/>
              <a:t>Our Business Case</a:t>
            </a:r>
            <a:endParaRPr sz="5000"/>
          </a:p>
        </p:txBody>
      </p:sp>
      <p:sp>
        <p:nvSpPr>
          <p:cNvPr id="80" name="Google Shape;80;p16"/>
          <p:cNvSpPr txBox="1">
            <a:spLocks noGrp="1"/>
          </p:cNvSpPr>
          <p:nvPr>
            <p:ph type="body" idx="1"/>
          </p:nvPr>
        </p:nvSpPr>
        <p:spPr>
          <a:xfrm>
            <a:off x="311700" y="1093850"/>
            <a:ext cx="5709900" cy="19197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rgbClr val="000000"/>
              </a:buClr>
              <a:buSzPts val="1800"/>
              <a:buFont typeface="Raleway"/>
              <a:buChar char="❏"/>
            </a:pPr>
            <a:r>
              <a:rPr lang="en">
                <a:solidFill>
                  <a:srgbClr val="000000"/>
                </a:solidFill>
                <a:latin typeface="Raleway"/>
                <a:ea typeface="Raleway"/>
                <a:cs typeface="Raleway"/>
                <a:sym typeface="Raleway"/>
              </a:rPr>
              <a:t>Looking to launch a new line (athleisure) </a:t>
            </a:r>
            <a:endParaRPr>
              <a:solidFill>
                <a:srgbClr val="000000"/>
              </a:solidFill>
              <a:latin typeface="Raleway"/>
              <a:ea typeface="Raleway"/>
              <a:cs typeface="Raleway"/>
              <a:sym typeface="Raleway"/>
            </a:endParaRPr>
          </a:p>
          <a:p>
            <a:pPr marL="914400" lvl="1" indent="-330200" algn="l" rtl="0">
              <a:spcBef>
                <a:spcPts val="0"/>
              </a:spcBef>
              <a:spcAft>
                <a:spcPts val="0"/>
              </a:spcAft>
              <a:buClr>
                <a:srgbClr val="000000"/>
              </a:buClr>
              <a:buSzPts val="1600"/>
              <a:buFont typeface="Raleway"/>
              <a:buChar char="❏"/>
            </a:pPr>
            <a:r>
              <a:rPr lang="en" sz="1600">
                <a:solidFill>
                  <a:srgbClr val="000000"/>
                </a:solidFill>
                <a:latin typeface="Raleway"/>
                <a:ea typeface="Raleway"/>
                <a:cs typeface="Raleway"/>
                <a:sym typeface="Raleway"/>
              </a:rPr>
              <a:t>Optimize our marketing budget subject to conversions</a:t>
            </a:r>
            <a:endParaRPr sz="1600">
              <a:solidFill>
                <a:srgbClr val="000000"/>
              </a:solidFill>
              <a:latin typeface="Raleway"/>
              <a:ea typeface="Raleway"/>
              <a:cs typeface="Raleway"/>
              <a:sym typeface="Raleway"/>
            </a:endParaRPr>
          </a:p>
          <a:p>
            <a:pPr marL="457200" lvl="0" indent="-342900" algn="l" rtl="0">
              <a:spcBef>
                <a:spcPts val="0"/>
              </a:spcBef>
              <a:spcAft>
                <a:spcPts val="0"/>
              </a:spcAft>
              <a:buClr>
                <a:srgbClr val="000000"/>
              </a:buClr>
              <a:buSzPts val="1800"/>
              <a:buFont typeface="Raleway"/>
              <a:buChar char="❏"/>
            </a:pPr>
            <a:r>
              <a:rPr lang="en">
                <a:solidFill>
                  <a:srgbClr val="000000"/>
                </a:solidFill>
                <a:latin typeface="Raleway"/>
                <a:ea typeface="Raleway"/>
                <a:cs typeface="Raleway"/>
                <a:sym typeface="Raleway"/>
              </a:rPr>
              <a:t>Estimating $600,000 in revenue during the launch month</a:t>
            </a:r>
            <a:endParaRPr>
              <a:solidFill>
                <a:srgbClr val="000000"/>
              </a:solidFill>
              <a:latin typeface="Raleway"/>
              <a:ea typeface="Raleway"/>
              <a:cs typeface="Raleway"/>
              <a:sym typeface="Raleway"/>
            </a:endParaRPr>
          </a:p>
          <a:p>
            <a:pPr marL="914400" lvl="1" indent="-330200" algn="l" rtl="0">
              <a:spcBef>
                <a:spcPts val="0"/>
              </a:spcBef>
              <a:spcAft>
                <a:spcPts val="0"/>
              </a:spcAft>
              <a:buClr>
                <a:srgbClr val="000000"/>
              </a:buClr>
              <a:buSzPts val="1600"/>
              <a:buFont typeface="Raleway"/>
              <a:buChar char="❏"/>
            </a:pPr>
            <a:r>
              <a:rPr lang="en" sz="1600">
                <a:solidFill>
                  <a:srgbClr val="000000"/>
                </a:solidFill>
                <a:latin typeface="Raleway"/>
                <a:ea typeface="Raleway"/>
                <a:cs typeface="Raleway"/>
                <a:sym typeface="Raleway"/>
              </a:rPr>
              <a:t>3% is dedicated to advertising on social media</a:t>
            </a:r>
            <a:endParaRPr sz="1600">
              <a:solidFill>
                <a:srgbClr val="000000"/>
              </a:solidFill>
              <a:latin typeface="Raleway"/>
              <a:ea typeface="Raleway"/>
              <a:cs typeface="Raleway"/>
              <a:sym typeface="Raleway"/>
            </a:endParaRPr>
          </a:p>
          <a:p>
            <a:pPr marL="914400" lvl="1" indent="-330200" algn="l" rtl="0">
              <a:spcBef>
                <a:spcPts val="0"/>
              </a:spcBef>
              <a:spcAft>
                <a:spcPts val="0"/>
              </a:spcAft>
              <a:buClr>
                <a:srgbClr val="000000"/>
              </a:buClr>
              <a:buSzPts val="1600"/>
              <a:buFont typeface="Raleway"/>
              <a:buChar char="❏"/>
            </a:pPr>
            <a:r>
              <a:rPr lang="en" sz="1600">
                <a:solidFill>
                  <a:srgbClr val="000000"/>
                </a:solidFill>
                <a:latin typeface="Raleway"/>
                <a:ea typeface="Raleway"/>
                <a:cs typeface="Raleway"/>
                <a:sym typeface="Raleway"/>
              </a:rPr>
              <a:t>Roughly $18,000</a:t>
            </a:r>
            <a:endParaRPr sz="1600">
              <a:solidFill>
                <a:srgbClr val="000000"/>
              </a:solidFill>
              <a:latin typeface="Raleway"/>
              <a:ea typeface="Raleway"/>
              <a:cs typeface="Raleway"/>
              <a:sym typeface="Raleway"/>
            </a:endParaRPr>
          </a:p>
          <a:p>
            <a:pPr marL="0" marR="0" lvl="0" indent="0" algn="l" rtl="0">
              <a:lnSpc>
                <a:spcPct val="115000"/>
              </a:lnSpc>
              <a:spcBef>
                <a:spcPts val="1600"/>
              </a:spcBef>
              <a:spcAft>
                <a:spcPts val="0"/>
              </a:spcAft>
              <a:buNone/>
            </a:pPr>
            <a:endParaRPr sz="1600">
              <a:solidFill>
                <a:srgbClr val="073763"/>
              </a:solidFill>
              <a:latin typeface="Raleway"/>
              <a:ea typeface="Raleway"/>
              <a:cs typeface="Raleway"/>
              <a:sym typeface="Raleway"/>
            </a:endParaRPr>
          </a:p>
          <a:p>
            <a:pPr marL="0" lvl="0" indent="0" algn="l" rtl="0">
              <a:spcBef>
                <a:spcPts val="1600"/>
              </a:spcBef>
              <a:spcAft>
                <a:spcPts val="0"/>
              </a:spcAft>
              <a:buNone/>
            </a:pPr>
            <a:endParaRPr>
              <a:solidFill>
                <a:srgbClr val="073763"/>
              </a:solidFill>
            </a:endParaRPr>
          </a:p>
          <a:p>
            <a:pPr marL="0" lvl="0" indent="0" algn="l" rtl="0">
              <a:spcBef>
                <a:spcPts val="1600"/>
              </a:spcBef>
              <a:spcAft>
                <a:spcPts val="1600"/>
              </a:spcAft>
              <a:buNone/>
            </a:pPr>
            <a:endParaRPr>
              <a:solidFill>
                <a:srgbClr val="073763"/>
              </a:solidFill>
            </a:endParaRPr>
          </a:p>
        </p:txBody>
      </p:sp>
      <p:pic>
        <p:nvPicPr>
          <p:cNvPr id="81" name="Google Shape;81;p16"/>
          <p:cNvPicPr preferRelativeResize="0"/>
          <p:nvPr/>
        </p:nvPicPr>
        <p:blipFill>
          <a:blip r:embed="rId3">
            <a:alphaModFix/>
          </a:blip>
          <a:stretch>
            <a:fillRect/>
          </a:stretch>
        </p:blipFill>
        <p:spPr>
          <a:xfrm>
            <a:off x="3724300" y="292850"/>
            <a:ext cx="801000" cy="801000"/>
          </a:xfrm>
          <a:prstGeom prst="rect">
            <a:avLst/>
          </a:prstGeom>
          <a:noFill/>
          <a:ln>
            <a:noFill/>
          </a:ln>
        </p:spPr>
      </p:pic>
      <p:sp>
        <p:nvSpPr>
          <p:cNvPr id="82" name="Google Shape;82;p16"/>
          <p:cNvSpPr txBox="1"/>
          <p:nvPr/>
        </p:nvSpPr>
        <p:spPr>
          <a:xfrm>
            <a:off x="-141750" y="3408650"/>
            <a:ext cx="5709900" cy="525300"/>
          </a:xfrm>
          <a:prstGeom prst="rect">
            <a:avLst/>
          </a:prstGeom>
          <a:noFill/>
          <a:ln>
            <a:noFill/>
          </a:ln>
        </p:spPr>
        <p:txBody>
          <a:bodyPr spcFirstLastPara="1" wrap="square" lIns="91425" tIns="91425" rIns="91425" bIns="91425" anchor="t" anchorCtr="0">
            <a:noAutofit/>
          </a:bodyPr>
          <a:lstStyle/>
          <a:p>
            <a:pPr marL="914400" lvl="1" indent="-342900" algn="l" rtl="0">
              <a:lnSpc>
                <a:spcPct val="115000"/>
              </a:lnSpc>
              <a:spcBef>
                <a:spcPts val="0"/>
              </a:spcBef>
              <a:spcAft>
                <a:spcPts val="0"/>
              </a:spcAft>
              <a:buClr>
                <a:srgbClr val="000000"/>
              </a:buClr>
              <a:buSzPts val="1800"/>
              <a:buFont typeface="Raleway"/>
              <a:buChar char="❏"/>
            </a:pPr>
            <a:r>
              <a:rPr lang="en" sz="1800">
                <a:latin typeface="Raleway"/>
                <a:ea typeface="Raleway"/>
                <a:cs typeface="Raleway"/>
                <a:sym typeface="Raleway"/>
              </a:rPr>
              <a:t>Decision variables: the number of impressions for women, number of impressions for men, and the cost</a:t>
            </a:r>
            <a:endParaRPr sz="1800">
              <a:latin typeface="Raleway"/>
              <a:ea typeface="Raleway"/>
              <a:cs typeface="Raleway"/>
              <a:sym typeface="Raleway"/>
            </a:endParaRPr>
          </a:p>
          <a:p>
            <a:pPr marL="1371600" lvl="2" indent="-330200" algn="l" rtl="0">
              <a:lnSpc>
                <a:spcPct val="115000"/>
              </a:lnSpc>
              <a:spcBef>
                <a:spcPts val="0"/>
              </a:spcBef>
              <a:spcAft>
                <a:spcPts val="0"/>
              </a:spcAft>
              <a:buClr>
                <a:srgbClr val="000000"/>
              </a:buClr>
              <a:buSzPts val="1600"/>
              <a:buFont typeface="Raleway"/>
              <a:buChar char="❏"/>
            </a:pPr>
            <a:r>
              <a:rPr lang="en" sz="1600">
                <a:latin typeface="Raleway"/>
                <a:ea typeface="Raleway"/>
                <a:cs typeface="Raleway"/>
                <a:sym typeface="Raleway"/>
              </a:rPr>
              <a:t>Looking for 900 total conversions (500 men and 400 women)</a:t>
            </a:r>
            <a:endParaRPr>
              <a:latin typeface="Source Code Pro"/>
              <a:ea typeface="Source Code Pro"/>
              <a:cs typeface="Source Code Pro"/>
              <a:sym typeface="Source Code Pro"/>
            </a:endParaRPr>
          </a:p>
        </p:txBody>
      </p:sp>
      <p:pic>
        <p:nvPicPr>
          <p:cNvPr id="83" name="Google Shape;83;p16"/>
          <p:cNvPicPr preferRelativeResize="0"/>
          <p:nvPr/>
        </p:nvPicPr>
        <p:blipFill>
          <a:blip r:embed="rId4">
            <a:alphaModFix/>
          </a:blip>
          <a:stretch>
            <a:fillRect/>
          </a:stretch>
        </p:blipFill>
        <p:spPr>
          <a:xfrm>
            <a:off x="6021600" y="2439577"/>
            <a:ext cx="1522625" cy="2620798"/>
          </a:xfrm>
          <a:prstGeom prst="rect">
            <a:avLst/>
          </a:prstGeom>
          <a:noFill/>
          <a:ln>
            <a:noFill/>
          </a:ln>
        </p:spPr>
      </p:pic>
      <p:pic>
        <p:nvPicPr>
          <p:cNvPr id="84" name="Google Shape;84;p16"/>
          <p:cNvPicPr preferRelativeResize="0"/>
          <p:nvPr/>
        </p:nvPicPr>
        <p:blipFill>
          <a:blip r:embed="rId5">
            <a:alphaModFix/>
          </a:blip>
          <a:stretch>
            <a:fillRect/>
          </a:stretch>
        </p:blipFill>
        <p:spPr>
          <a:xfrm>
            <a:off x="7361800" y="571500"/>
            <a:ext cx="1675975" cy="25139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7"/>
          <p:cNvSpPr txBox="1">
            <a:spLocks noGrp="1"/>
          </p:cNvSpPr>
          <p:nvPr>
            <p:ph type="title"/>
          </p:nvPr>
        </p:nvSpPr>
        <p:spPr>
          <a:xfrm>
            <a:off x="311700" y="127900"/>
            <a:ext cx="8520600" cy="80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500"/>
              <a:t>Purpose </a:t>
            </a:r>
            <a:endParaRPr sz="4500"/>
          </a:p>
        </p:txBody>
      </p:sp>
      <p:sp>
        <p:nvSpPr>
          <p:cNvPr id="90" name="Google Shape;90;p17"/>
          <p:cNvSpPr txBox="1">
            <a:spLocks noGrp="1"/>
          </p:cNvSpPr>
          <p:nvPr>
            <p:ph type="body" idx="1"/>
          </p:nvPr>
        </p:nvSpPr>
        <p:spPr>
          <a:xfrm>
            <a:off x="128325" y="850375"/>
            <a:ext cx="5004000" cy="37131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Clr>
                <a:srgbClr val="000000"/>
              </a:buClr>
              <a:buSzPts val="1600"/>
              <a:buFont typeface="Raleway"/>
              <a:buChar char="➢"/>
            </a:pPr>
            <a:r>
              <a:rPr lang="en" sz="1600">
                <a:solidFill>
                  <a:srgbClr val="000000"/>
                </a:solidFill>
                <a:latin typeface="Raleway"/>
                <a:ea typeface="Raleway"/>
                <a:cs typeface="Raleway"/>
                <a:sym typeface="Raleway"/>
              </a:rPr>
              <a:t>Launch of a fun, comfortable, and exciting new athleisure line.</a:t>
            </a:r>
            <a:endParaRPr sz="1600">
              <a:solidFill>
                <a:srgbClr val="000000"/>
              </a:solidFill>
              <a:latin typeface="Raleway"/>
              <a:ea typeface="Raleway"/>
              <a:cs typeface="Raleway"/>
              <a:sym typeface="Raleway"/>
            </a:endParaRPr>
          </a:p>
          <a:p>
            <a:pPr marL="457200" lvl="0" indent="-330200" algn="l" rtl="0">
              <a:spcBef>
                <a:spcPts val="0"/>
              </a:spcBef>
              <a:spcAft>
                <a:spcPts val="0"/>
              </a:spcAft>
              <a:buClr>
                <a:srgbClr val="000000"/>
              </a:buClr>
              <a:buSzPts val="1600"/>
              <a:buFont typeface="Raleway"/>
              <a:buChar char="➢"/>
            </a:pPr>
            <a:r>
              <a:rPr lang="en" sz="1600">
                <a:solidFill>
                  <a:srgbClr val="000000"/>
                </a:solidFill>
                <a:latin typeface="Raleway"/>
                <a:ea typeface="Raleway"/>
                <a:cs typeface="Raleway"/>
                <a:sym typeface="Raleway"/>
              </a:rPr>
              <a:t>Attract new and existing customers to our website</a:t>
            </a:r>
            <a:endParaRPr sz="1600">
              <a:solidFill>
                <a:srgbClr val="000000"/>
              </a:solidFill>
              <a:latin typeface="Raleway"/>
              <a:ea typeface="Raleway"/>
              <a:cs typeface="Raleway"/>
              <a:sym typeface="Raleway"/>
            </a:endParaRPr>
          </a:p>
          <a:p>
            <a:pPr marL="914400" lvl="1" indent="-330200" algn="l" rtl="0">
              <a:spcBef>
                <a:spcPts val="0"/>
              </a:spcBef>
              <a:spcAft>
                <a:spcPts val="0"/>
              </a:spcAft>
              <a:buClr>
                <a:srgbClr val="000000"/>
              </a:buClr>
              <a:buSzPts val="1600"/>
              <a:buFont typeface="Raleway"/>
              <a:buChar char="○"/>
            </a:pPr>
            <a:r>
              <a:rPr lang="en" sz="1600">
                <a:solidFill>
                  <a:srgbClr val="000000"/>
                </a:solidFill>
                <a:latin typeface="Raleway"/>
                <a:ea typeface="Raleway"/>
                <a:cs typeface="Raleway"/>
                <a:sym typeface="Raleway"/>
              </a:rPr>
              <a:t>Increase traffic of customers online and in-store</a:t>
            </a:r>
            <a:endParaRPr sz="1600">
              <a:solidFill>
                <a:srgbClr val="000000"/>
              </a:solidFill>
              <a:latin typeface="Raleway"/>
              <a:ea typeface="Raleway"/>
              <a:cs typeface="Raleway"/>
              <a:sym typeface="Raleway"/>
            </a:endParaRPr>
          </a:p>
          <a:p>
            <a:pPr marL="457200" lvl="0" indent="-330200" algn="l" rtl="0">
              <a:spcBef>
                <a:spcPts val="0"/>
              </a:spcBef>
              <a:spcAft>
                <a:spcPts val="0"/>
              </a:spcAft>
              <a:buClr>
                <a:srgbClr val="000000"/>
              </a:buClr>
              <a:buSzPts val="1600"/>
              <a:buFont typeface="Raleway"/>
              <a:buChar char="➢"/>
            </a:pPr>
            <a:r>
              <a:rPr lang="en" sz="1600">
                <a:solidFill>
                  <a:srgbClr val="000000"/>
                </a:solidFill>
                <a:latin typeface="Raleway"/>
                <a:ea typeface="Raleway"/>
                <a:cs typeface="Raleway"/>
                <a:sym typeface="Raleway"/>
              </a:rPr>
              <a:t>New marketing approach will route new and existing customers to our website to purchase</a:t>
            </a:r>
            <a:endParaRPr sz="1600">
              <a:solidFill>
                <a:srgbClr val="000000"/>
              </a:solidFill>
              <a:latin typeface="Raleway"/>
              <a:ea typeface="Raleway"/>
              <a:cs typeface="Raleway"/>
              <a:sym typeface="Raleway"/>
            </a:endParaRPr>
          </a:p>
          <a:p>
            <a:pPr marL="457200" lvl="0" indent="-330200" algn="l" rtl="0">
              <a:spcBef>
                <a:spcPts val="0"/>
              </a:spcBef>
              <a:spcAft>
                <a:spcPts val="0"/>
              </a:spcAft>
              <a:buClr>
                <a:srgbClr val="000000"/>
              </a:buClr>
              <a:buSzPts val="1600"/>
              <a:buFont typeface="Raleway"/>
              <a:buChar char="➢"/>
            </a:pPr>
            <a:r>
              <a:rPr lang="en" sz="1600">
                <a:solidFill>
                  <a:srgbClr val="000000"/>
                </a:solidFill>
                <a:latin typeface="Raleway"/>
                <a:ea typeface="Raleway"/>
                <a:cs typeface="Raleway"/>
                <a:sym typeface="Raleway"/>
              </a:rPr>
              <a:t>We want to minimize our costs most effectively while acquiring our target number of customers </a:t>
            </a:r>
            <a:endParaRPr sz="1600">
              <a:solidFill>
                <a:srgbClr val="000000"/>
              </a:solidFill>
              <a:latin typeface="Raleway"/>
              <a:ea typeface="Raleway"/>
              <a:cs typeface="Raleway"/>
              <a:sym typeface="Raleway"/>
            </a:endParaRPr>
          </a:p>
          <a:p>
            <a:pPr marL="457200" lvl="0" indent="0" algn="l" rtl="0">
              <a:spcBef>
                <a:spcPts val="1600"/>
              </a:spcBef>
              <a:spcAft>
                <a:spcPts val="1600"/>
              </a:spcAft>
              <a:buNone/>
            </a:pPr>
            <a:endParaRPr>
              <a:latin typeface="Raleway"/>
              <a:ea typeface="Raleway"/>
              <a:cs typeface="Raleway"/>
              <a:sym typeface="Raleway"/>
            </a:endParaRPr>
          </a:p>
        </p:txBody>
      </p:sp>
      <p:pic>
        <p:nvPicPr>
          <p:cNvPr id="91" name="Google Shape;91;p17"/>
          <p:cNvPicPr preferRelativeResize="0"/>
          <p:nvPr/>
        </p:nvPicPr>
        <p:blipFill>
          <a:blip r:embed="rId3">
            <a:alphaModFix/>
          </a:blip>
          <a:stretch>
            <a:fillRect/>
          </a:stretch>
        </p:blipFill>
        <p:spPr>
          <a:xfrm>
            <a:off x="5596825" y="1151377"/>
            <a:ext cx="3235476" cy="215697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8"/>
          <p:cNvSpPr txBox="1">
            <a:spLocks noGrp="1"/>
          </p:cNvSpPr>
          <p:nvPr>
            <p:ph type="title"/>
          </p:nvPr>
        </p:nvSpPr>
        <p:spPr>
          <a:xfrm>
            <a:off x="199900" y="198400"/>
            <a:ext cx="8520600" cy="80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500"/>
              <a:t>Analyzing Previous years Campaign Data</a:t>
            </a:r>
            <a:endParaRPr sz="4500"/>
          </a:p>
        </p:txBody>
      </p:sp>
      <p:sp>
        <p:nvSpPr>
          <p:cNvPr id="97" name="Google Shape;97;p18"/>
          <p:cNvSpPr txBox="1">
            <a:spLocks noGrp="1"/>
          </p:cNvSpPr>
          <p:nvPr>
            <p:ph type="body" idx="1"/>
          </p:nvPr>
        </p:nvSpPr>
        <p:spPr>
          <a:xfrm>
            <a:off x="-108575" y="3049500"/>
            <a:ext cx="6008400" cy="2094000"/>
          </a:xfrm>
          <a:prstGeom prst="rect">
            <a:avLst/>
          </a:prstGeom>
        </p:spPr>
        <p:txBody>
          <a:bodyPr spcFirstLastPara="1" wrap="square" lIns="91425" tIns="91425" rIns="91425" bIns="91425" anchor="t" anchorCtr="0">
            <a:noAutofit/>
          </a:bodyPr>
          <a:lstStyle/>
          <a:p>
            <a:pPr marL="457200" lvl="0" indent="0" algn="l" rtl="0">
              <a:spcBef>
                <a:spcPts val="0"/>
              </a:spcBef>
              <a:spcAft>
                <a:spcPts val="0"/>
              </a:spcAft>
              <a:buNone/>
            </a:pPr>
            <a:endParaRPr sz="1600" b="1">
              <a:solidFill>
                <a:srgbClr val="38761D"/>
              </a:solidFill>
              <a:latin typeface="Raleway"/>
              <a:ea typeface="Raleway"/>
              <a:cs typeface="Raleway"/>
              <a:sym typeface="Raleway"/>
            </a:endParaRPr>
          </a:p>
          <a:p>
            <a:pPr marL="914400" lvl="1" indent="-342900" algn="l" rtl="0">
              <a:lnSpc>
                <a:spcPct val="150000"/>
              </a:lnSpc>
              <a:spcBef>
                <a:spcPts val="1600"/>
              </a:spcBef>
              <a:spcAft>
                <a:spcPts val="0"/>
              </a:spcAft>
              <a:buClr>
                <a:srgbClr val="000000"/>
              </a:buClr>
              <a:buSzPts val="1800"/>
              <a:buFont typeface="Raleway"/>
              <a:buChar char="❏"/>
            </a:pPr>
            <a:r>
              <a:rPr lang="en" sz="1800">
                <a:solidFill>
                  <a:srgbClr val="000000"/>
                </a:solidFill>
                <a:latin typeface="Raleway"/>
                <a:ea typeface="Raleway"/>
                <a:cs typeface="Raleway"/>
                <a:sym typeface="Raleway"/>
              </a:rPr>
              <a:t>On average we have a </a:t>
            </a:r>
            <a:r>
              <a:rPr lang="en" sz="2200" b="1">
                <a:solidFill>
                  <a:srgbClr val="38761D"/>
                </a:solidFill>
                <a:latin typeface="Raleway"/>
                <a:ea typeface="Raleway"/>
                <a:cs typeface="Raleway"/>
                <a:sym typeface="Raleway"/>
              </a:rPr>
              <a:t>1.91%</a:t>
            </a:r>
            <a:r>
              <a:rPr lang="en" sz="1800">
                <a:solidFill>
                  <a:srgbClr val="000000"/>
                </a:solidFill>
                <a:latin typeface="Raleway"/>
                <a:ea typeface="Raleway"/>
                <a:cs typeface="Raleway"/>
                <a:sym typeface="Raleway"/>
              </a:rPr>
              <a:t> click-through-rate</a:t>
            </a:r>
            <a:endParaRPr sz="1800">
              <a:solidFill>
                <a:srgbClr val="000000"/>
              </a:solidFill>
              <a:latin typeface="Raleway"/>
              <a:ea typeface="Raleway"/>
              <a:cs typeface="Raleway"/>
              <a:sym typeface="Raleway"/>
            </a:endParaRPr>
          </a:p>
          <a:p>
            <a:pPr marL="0" lvl="0" indent="0" algn="l" rtl="0">
              <a:spcBef>
                <a:spcPts val="1600"/>
              </a:spcBef>
              <a:spcAft>
                <a:spcPts val="1600"/>
              </a:spcAft>
              <a:buNone/>
            </a:pPr>
            <a:endParaRPr sz="1600">
              <a:latin typeface="Raleway"/>
              <a:ea typeface="Raleway"/>
              <a:cs typeface="Raleway"/>
              <a:sym typeface="Raleway"/>
            </a:endParaRPr>
          </a:p>
        </p:txBody>
      </p:sp>
      <p:graphicFrame>
        <p:nvGraphicFramePr>
          <p:cNvPr id="98" name="Google Shape;98;p18"/>
          <p:cNvGraphicFramePr/>
          <p:nvPr/>
        </p:nvGraphicFramePr>
        <p:xfrm>
          <a:off x="548388" y="1158150"/>
          <a:ext cx="7823625" cy="2162300"/>
        </p:xfrm>
        <a:graphic>
          <a:graphicData uri="http://schemas.openxmlformats.org/drawingml/2006/table">
            <a:tbl>
              <a:tblPr>
                <a:noFill/>
                <a:tableStyleId>{7D23890E-DB3B-4617-BD18-C64302196222}</a:tableStyleId>
              </a:tblPr>
              <a:tblGrid>
                <a:gridCol w="1564725">
                  <a:extLst>
                    <a:ext uri="{9D8B030D-6E8A-4147-A177-3AD203B41FA5}">
                      <a16:colId xmlns:a16="http://schemas.microsoft.com/office/drawing/2014/main" val="20000"/>
                    </a:ext>
                  </a:extLst>
                </a:gridCol>
                <a:gridCol w="1564725">
                  <a:extLst>
                    <a:ext uri="{9D8B030D-6E8A-4147-A177-3AD203B41FA5}">
                      <a16:colId xmlns:a16="http://schemas.microsoft.com/office/drawing/2014/main" val="20001"/>
                    </a:ext>
                  </a:extLst>
                </a:gridCol>
                <a:gridCol w="1564725">
                  <a:extLst>
                    <a:ext uri="{9D8B030D-6E8A-4147-A177-3AD203B41FA5}">
                      <a16:colId xmlns:a16="http://schemas.microsoft.com/office/drawing/2014/main" val="20002"/>
                    </a:ext>
                  </a:extLst>
                </a:gridCol>
                <a:gridCol w="1564725">
                  <a:extLst>
                    <a:ext uri="{9D8B030D-6E8A-4147-A177-3AD203B41FA5}">
                      <a16:colId xmlns:a16="http://schemas.microsoft.com/office/drawing/2014/main" val="20003"/>
                    </a:ext>
                  </a:extLst>
                </a:gridCol>
                <a:gridCol w="1564725">
                  <a:extLst>
                    <a:ext uri="{9D8B030D-6E8A-4147-A177-3AD203B41FA5}">
                      <a16:colId xmlns:a16="http://schemas.microsoft.com/office/drawing/2014/main" val="20004"/>
                    </a:ext>
                  </a:extLst>
                </a:gridCol>
              </a:tblGrid>
              <a:tr h="713250">
                <a:tc>
                  <a:txBody>
                    <a:bodyPr/>
                    <a:lstStyle/>
                    <a:p>
                      <a:pPr marL="0" lvl="0" indent="0" algn="l" rtl="0">
                        <a:spcBef>
                          <a:spcPts val="0"/>
                        </a:spcBef>
                        <a:spcAft>
                          <a:spcPts val="0"/>
                        </a:spcAft>
                        <a:buNone/>
                      </a:pPr>
                      <a:r>
                        <a:rPr lang="en" b="1">
                          <a:latin typeface="Raleway"/>
                          <a:ea typeface="Raleway"/>
                          <a:cs typeface="Raleway"/>
                          <a:sym typeface="Raleway"/>
                        </a:rPr>
                        <a:t>Target Gender</a:t>
                      </a:r>
                      <a:endParaRPr b="1">
                        <a:latin typeface="Raleway"/>
                        <a:ea typeface="Raleway"/>
                        <a:cs typeface="Raleway"/>
                        <a:sym typeface="Raleway"/>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b="1">
                          <a:latin typeface="Raleway"/>
                          <a:ea typeface="Raleway"/>
                          <a:cs typeface="Raleway"/>
                          <a:sym typeface="Raleway"/>
                        </a:rPr>
                        <a:t>Cost per Impression</a:t>
                      </a:r>
                      <a:endParaRPr b="1">
                        <a:latin typeface="Raleway"/>
                        <a:ea typeface="Raleway"/>
                        <a:cs typeface="Raleway"/>
                        <a:sym typeface="Raleway"/>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b="1">
                          <a:latin typeface="Raleway"/>
                          <a:ea typeface="Raleway"/>
                          <a:cs typeface="Raleway"/>
                          <a:sym typeface="Raleway"/>
                        </a:rPr>
                        <a:t>Cost Per click</a:t>
                      </a:r>
                      <a:endParaRPr b="1">
                        <a:latin typeface="Raleway"/>
                        <a:ea typeface="Raleway"/>
                        <a:cs typeface="Raleway"/>
                        <a:sym typeface="Raleway"/>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Raleway"/>
                          <a:ea typeface="Raleway"/>
                          <a:cs typeface="Raleway"/>
                          <a:sym typeface="Raleway"/>
                        </a:rPr>
                        <a:t>Clicks per Conversion</a:t>
                      </a:r>
                      <a:endParaRPr b="1">
                        <a:latin typeface="Raleway"/>
                        <a:ea typeface="Raleway"/>
                        <a:cs typeface="Raleway"/>
                        <a:sym typeface="Raleway"/>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Raleway"/>
                          <a:ea typeface="Raleway"/>
                          <a:cs typeface="Raleway"/>
                          <a:sym typeface="Raleway"/>
                        </a:rPr>
                        <a:t>Click-Through</a:t>
                      </a:r>
                      <a:endParaRPr b="1">
                        <a:latin typeface="Raleway"/>
                        <a:ea typeface="Raleway"/>
                        <a:cs typeface="Raleway"/>
                        <a:sym typeface="Raleway"/>
                      </a:endParaRPr>
                    </a:p>
                    <a:p>
                      <a:pPr marL="0" lvl="0" indent="0" algn="ctr" rtl="0">
                        <a:spcBef>
                          <a:spcPts val="0"/>
                        </a:spcBef>
                        <a:spcAft>
                          <a:spcPts val="0"/>
                        </a:spcAft>
                        <a:buNone/>
                      </a:pPr>
                      <a:r>
                        <a:rPr lang="en" b="1">
                          <a:latin typeface="Raleway"/>
                          <a:ea typeface="Raleway"/>
                          <a:cs typeface="Raleway"/>
                          <a:sym typeface="Raleway"/>
                        </a:rPr>
                        <a:t>Rate</a:t>
                      </a:r>
                      <a:endParaRPr b="1">
                        <a:latin typeface="Raleway"/>
                        <a:ea typeface="Raleway"/>
                        <a:cs typeface="Raleway"/>
                        <a:sym typeface="Raleway"/>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724525">
                <a:tc>
                  <a:txBody>
                    <a:bodyPr/>
                    <a:lstStyle/>
                    <a:p>
                      <a:pPr marL="0" lvl="0" indent="0" algn="l" rtl="0">
                        <a:spcBef>
                          <a:spcPts val="0"/>
                        </a:spcBef>
                        <a:spcAft>
                          <a:spcPts val="0"/>
                        </a:spcAft>
                        <a:buNone/>
                      </a:pPr>
                      <a:r>
                        <a:rPr lang="en" sz="1600" b="1">
                          <a:latin typeface="Raleway"/>
                          <a:ea typeface="Raleway"/>
                          <a:cs typeface="Raleway"/>
                          <a:sym typeface="Raleway"/>
                        </a:rPr>
                        <a:t>Women</a:t>
                      </a:r>
                      <a:endParaRPr sz="1600" b="1">
                        <a:latin typeface="Raleway"/>
                        <a:ea typeface="Raleway"/>
                        <a:cs typeface="Raleway"/>
                        <a:sym typeface="Raleway"/>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27BA0"/>
                    </a:solidFill>
                  </a:tcPr>
                </a:tc>
                <a:tc>
                  <a:txBody>
                    <a:bodyPr/>
                    <a:lstStyle/>
                    <a:p>
                      <a:pPr marL="0" lvl="0" indent="0" algn="l" rtl="0">
                        <a:lnSpc>
                          <a:spcPct val="200000"/>
                        </a:lnSpc>
                        <a:spcBef>
                          <a:spcPts val="0"/>
                        </a:spcBef>
                        <a:spcAft>
                          <a:spcPts val="0"/>
                        </a:spcAft>
                        <a:buNone/>
                      </a:pPr>
                      <a:r>
                        <a:rPr lang="en" sz="1600" b="1">
                          <a:latin typeface="Raleway"/>
                          <a:ea typeface="Raleway"/>
                          <a:cs typeface="Raleway"/>
                          <a:sym typeface="Raleway"/>
                        </a:rPr>
                        <a:t>$0.00029</a:t>
                      </a:r>
                      <a:endParaRPr sz="1600" b="1">
                        <a:latin typeface="Raleway"/>
                        <a:ea typeface="Raleway"/>
                        <a:cs typeface="Raleway"/>
                        <a:sym typeface="Raleway"/>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27BA0"/>
                    </a:solidFill>
                  </a:tcPr>
                </a:tc>
                <a:tc>
                  <a:txBody>
                    <a:bodyPr/>
                    <a:lstStyle/>
                    <a:p>
                      <a:pPr marL="0" lvl="0" indent="0" algn="ctr" rtl="0">
                        <a:lnSpc>
                          <a:spcPct val="200000"/>
                        </a:lnSpc>
                        <a:spcBef>
                          <a:spcPts val="0"/>
                        </a:spcBef>
                        <a:spcAft>
                          <a:spcPts val="0"/>
                        </a:spcAft>
                        <a:buNone/>
                      </a:pPr>
                      <a:r>
                        <a:rPr lang="en" sz="1600" b="1">
                          <a:latin typeface="Raleway"/>
                          <a:ea typeface="Raleway"/>
                          <a:cs typeface="Raleway"/>
                          <a:sym typeface="Raleway"/>
                        </a:rPr>
                        <a:t>$1.46 </a:t>
                      </a:r>
                      <a:endParaRPr sz="1600" b="1">
                        <a:latin typeface="Raleway"/>
                        <a:ea typeface="Raleway"/>
                        <a:cs typeface="Raleway"/>
                        <a:sym typeface="Raleway"/>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27BA0"/>
                    </a:solidFill>
                  </a:tcPr>
                </a:tc>
                <a:tc>
                  <a:txBody>
                    <a:bodyPr/>
                    <a:lstStyle/>
                    <a:p>
                      <a:pPr marL="0" lvl="0" indent="0" algn="ctr" rtl="0">
                        <a:lnSpc>
                          <a:spcPct val="200000"/>
                        </a:lnSpc>
                        <a:spcBef>
                          <a:spcPts val="0"/>
                        </a:spcBef>
                        <a:spcAft>
                          <a:spcPts val="0"/>
                        </a:spcAft>
                        <a:buNone/>
                      </a:pPr>
                      <a:r>
                        <a:rPr lang="en" sz="1600" b="1">
                          <a:latin typeface="Raleway"/>
                          <a:ea typeface="Raleway"/>
                          <a:cs typeface="Raleway"/>
                          <a:sym typeface="Raleway"/>
                        </a:rPr>
                        <a:t>48.58</a:t>
                      </a:r>
                      <a:endParaRPr sz="1600" b="1">
                        <a:latin typeface="Raleway"/>
                        <a:ea typeface="Raleway"/>
                        <a:cs typeface="Raleway"/>
                        <a:sym typeface="Raleway"/>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27BA0"/>
                    </a:solidFill>
                  </a:tcPr>
                </a:tc>
                <a:tc>
                  <a:txBody>
                    <a:bodyPr/>
                    <a:lstStyle/>
                    <a:p>
                      <a:pPr marL="0" lvl="0" indent="0" algn="ctr" rtl="0">
                        <a:lnSpc>
                          <a:spcPct val="200000"/>
                        </a:lnSpc>
                        <a:spcBef>
                          <a:spcPts val="0"/>
                        </a:spcBef>
                        <a:spcAft>
                          <a:spcPts val="0"/>
                        </a:spcAft>
                        <a:buNone/>
                      </a:pPr>
                      <a:r>
                        <a:rPr lang="en" sz="1600" b="1">
                          <a:latin typeface="Raleway"/>
                          <a:ea typeface="Raleway"/>
                          <a:cs typeface="Raleway"/>
                          <a:sym typeface="Raleway"/>
                        </a:rPr>
                        <a:t>1.91%</a:t>
                      </a:r>
                      <a:endParaRPr sz="1600" b="1">
                        <a:latin typeface="Raleway"/>
                        <a:ea typeface="Raleway"/>
                        <a:cs typeface="Raleway"/>
                        <a:sym typeface="Raleway"/>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27BA0"/>
                    </a:solidFill>
                  </a:tcPr>
                </a:tc>
                <a:extLst>
                  <a:ext uri="{0D108BD9-81ED-4DB2-BD59-A6C34878D82A}">
                    <a16:rowId xmlns:a16="http://schemas.microsoft.com/office/drawing/2014/main" val="10001"/>
                  </a:ext>
                </a:extLst>
              </a:tr>
              <a:tr h="724525">
                <a:tc>
                  <a:txBody>
                    <a:bodyPr/>
                    <a:lstStyle/>
                    <a:p>
                      <a:pPr marL="0" lvl="0" indent="0" algn="l" rtl="0">
                        <a:spcBef>
                          <a:spcPts val="0"/>
                        </a:spcBef>
                        <a:spcAft>
                          <a:spcPts val="0"/>
                        </a:spcAft>
                        <a:buNone/>
                      </a:pPr>
                      <a:r>
                        <a:rPr lang="en" sz="1600" b="1">
                          <a:latin typeface="Raleway"/>
                          <a:ea typeface="Raleway"/>
                          <a:cs typeface="Raleway"/>
                          <a:sym typeface="Raleway"/>
                        </a:rPr>
                        <a:t>Men</a:t>
                      </a:r>
                      <a:endParaRPr sz="1600" b="1">
                        <a:latin typeface="Raleway"/>
                        <a:ea typeface="Raleway"/>
                        <a:cs typeface="Raleway"/>
                        <a:sym typeface="Raleway"/>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6FA8DC"/>
                    </a:solidFill>
                  </a:tcPr>
                </a:tc>
                <a:tc>
                  <a:txBody>
                    <a:bodyPr/>
                    <a:lstStyle/>
                    <a:p>
                      <a:pPr marL="0" lvl="0" indent="0" algn="l" rtl="0">
                        <a:spcBef>
                          <a:spcPts val="0"/>
                        </a:spcBef>
                        <a:spcAft>
                          <a:spcPts val="0"/>
                        </a:spcAft>
                        <a:buNone/>
                      </a:pPr>
                      <a:r>
                        <a:rPr lang="en" sz="1600" b="1">
                          <a:latin typeface="Raleway"/>
                          <a:ea typeface="Raleway"/>
                          <a:cs typeface="Raleway"/>
                          <a:sym typeface="Raleway"/>
                        </a:rPr>
                        <a:t>$0.0022</a:t>
                      </a:r>
                      <a:endParaRPr sz="1600" b="1">
                        <a:latin typeface="Raleway"/>
                        <a:ea typeface="Raleway"/>
                        <a:cs typeface="Raleway"/>
                        <a:sym typeface="Raleway"/>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6FA8DC"/>
                    </a:solidFill>
                  </a:tcPr>
                </a:tc>
                <a:tc>
                  <a:txBody>
                    <a:bodyPr/>
                    <a:lstStyle/>
                    <a:p>
                      <a:pPr marL="0" lvl="0" indent="0" algn="ctr" rtl="0">
                        <a:lnSpc>
                          <a:spcPct val="200000"/>
                        </a:lnSpc>
                        <a:spcBef>
                          <a:spcPts val="0"/>
                        </a:spcBef>
                        <a:spcAft>
                          <a:spcPts val="0"/>
                        </a:spcAft>
                        <a:buNone/>
                      </a:pPr>
                      <a:r>
                        <a:rPr lang="en" sz="1600" b="1">
                          <a:latin typeface="Raleway"/>
                          <a:ea typeface="Raleway"/>
                          <a:cs typeface="Raleway"/>
                          <a:sym typeface="Raleway"/>
                        </a:rPr>
                        <a:t>$1.64</a:t>
                      </a:r>
                      <a:endParaRPr sz="1600" b="1">
                        <a:latin typeface="Raleway"/>
                        <a:ea typeface="Raleway"/>
                        <a:cs typeface="Raleway"/>
                        <a:sym typeface="Raleway"/>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6FA8DC"/>
                    </a:solidFill>
                  </a:tcPr>
                </a:tc>
                <a:tc>
                  <a:txBody>
                    <a:bodyPr/>
                    <a:lstStyle/>
                    <a:p>
                      <a:pPr marL="0" lvl="0" indent="0" algn="ctr" rtl="0">
                        <a:lnSpc>
                          <a:spcPct val="200000"/>
                        </a:lnSpc>
                        <a:spcBef>
                          <a:spcPts val="0"/>
                        </a:spcBef>
                        <a:spcAft>
                          <a:spcPts val="0"/>
                        </a:spcAft>
                        <a:buNone/>
                      </a:pPr>
                      <a:r>
                        <a:rPr lang="en" sz="1600" b="1">
                          <a:latin typeface="Raleway"/>
                          <a:ea typeface="Raleway"/>
                          <a:cs typeface="Raleway"/>
                          <a:sym typeface="Raleway"/>
                        </a:rPr>
                        <a:t>25.76 </a:t>
                      </a:r>
                      <a:endParaRPr sz="1600" b="1">
                        <a:latin typeface="Raleway"/>
                        <a:ea typeface="Raleway"/>
                        <a:cs typeface="Raleway"/>
                        <a:sym typeface="Raleway"/>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6FA8DC"/>
                    </a:solidFill>
                  </a:tcPr>
                </a:tc>
                <a:tc>
                  <a:txBody>
                    <a:bodyPr/>
                    <a:lstStyle/>
                    <a:p>
                      <a:pPr marL="0" lvl="0" indent="0" algn="ctr" rtl="0">
                        <a:lnSpc>
                          <a:spcPct val="200000"/>
                        </a:lnSpc>
                        <a:spcBef>
                          <a:spcPts val="0"/>
                        </a:spcBef>
                        <a:spcAft>
                          <a:spcPts val="0"/>
                        </a:spcAft>
                        <a:buNone/>
                      </a:pPr>
                      <a:r>
                        <a:rPr lang="en" sz="1600" b="1">
                          <a:latin typeface="Raleway"/>
                          <a:ea typeface="Raleway"/>
                          <a:cs typeface="Raleway"/>
                          <a:sym typeface="Raleway"/>
                        </a:rPr>
                        <a:t>1.91%</a:t>
                      </a:r>
                      <a:endParaRPr sz="1600" b="1">
                        <a:latin typeface="Raleway"/>
                        <a:ea typeface="Raleway"/>
                        <a:cs typeface="Raleway"/>
                        <a:sym typeface="Raleway"/>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6FA8DC"/>
                    </a:solidFill>
                  </a:tcPr>
                </a:tc>
                <a:extLst>
                  <a:ext uri="{0D108BD9-81ED-4DB2-BD59-A6C34878D82A}">
                    <a16:rowId xmlns:a16="http://schemas.microsoft.com/office/drawing/2014/main" val="10002"/>
                  </a:ext>
                </a:extLst>
              </a:tr>
            </a:tbl>
          </a:graphicData>
        </a:graphic>
      </p:graphicFrame>
      <p:sp>
        <p:nvSpPr>
          <p:cNvPr id="99" name="Google Shape;99;p18"/>
          <p:cNvSpPr txBox="1"/>
          <p:nvPr/>
        </p:nvSpPr>
        <p:spPr>
          <a:xfrm>
            <a:off x="4129925" y="3578700"/>
            <a:ext cx="5082900" cy="1391700"/>
          </a:xfrm>
          <a:prstGeom prst="rect">
            <a:avLst/>
          </a:prstGeom>
          <a:noFill/>
          <a:ln>
            <a:noFill/>
          </a:ln>
        </p:spPr>
        <p:txBody>
          <a:bodyPr spcFirstLastPara="1" wrap="square" lIns="91425" tIns="91425" rIns="91425" bIns="91425" anchor="t" anchorCtr="0">
            <a:noAutofit/>
          </a:bodyPr>
          <a:lstStyle/>
          <a:p>
            <a:pPr marL="914400" lvl="1" indent="-342900" algn="l" rtl="0">
              <a:lnSpc>
                <a:spcPct val="150000"/>
              </a:lnSpc>
              <a:spcBef>
                <a:spcPts val="0"/>
              </a:spcBef>
              <a:spcAft>
                <a:spcPts val="0"/>
              </a:spcAft>
              <a:buClr>
                <a:srgbClr val="000000"/>
              </a:buClr>
              <a:buSzPts val="1800"/>
              <a:buFont typeface="Raleway"/>
              <a:buChar char="❏"/>
            </a:pPr>
            <a:r>
              <a:rPr lang="en" sz="1800">
                <a:latin typeface="Raleway"/>
                <a:ea typeface="Raleway"/>
                <a:cs typeface="Raleway"/>
                <a:sym typeface="Raleway"/>
              </a:rPr>
              <a:t>On average we see 48.58 clicks per conversion for women and 25.76 clicks per conversion for men</a:t>
            </a:r>
            <a:endParaRPr sz="1800">
              <a:latin typeface="Raleway"/>
              <a:ea typeface="Raleway"/>
              <a:cs typeface="Raleway"/>
              <a:sym typeface="Raleway"/>
            </a:endParaRPr>
          </a:p>
          <a:p>
            <a:pPr marL="0" lvl="0" indent="0" algn="l" rtl="0">
              <a:lnSpc>
                <a:spcPct val="115000"/>
              </a:lnSpc>
              <a:spcBef>
                <a:spcPts val="1600"/>
              </a:spcBef>
              <a:spcAft>
                <a:spcPts val="0"/>
              </a:spcAft>
              <a:buNone/>
            </a:pPr>
            <a:endParaRPr sz="1600">
              <a:solidFill>
                <a:schemeClr val="dk2"/>
              </a:solidFill>
              <a:latin typeface="Raleway"/>
              <a:ea typeface="Raleway"/>
              <a:cs typeface="Raleway"/>
              <a:sym typeface="Raleway"/>
            </a:endParaRPr>
          </a:p>
          <a:p>
            <a:pPr marL="0" lvl="0" indent="0" algn="l" rtl="0">
              <a:spcBef>
                <a:spcPts val="1600"/>
              </a:spcBef>
              <a:spcAft>
                <a:spcPts val="0"/>
              </a:spcAft>
              <a:buNone/>
            </a:pPr>
            <a:endParaRPr>
              <a:latin typeface="Source Code Pro"/>
              <a:ea typeface="Source Code Pro"/>
              <a:cs typeface="Source Code Pro"/>
              <a:sym typeface="Source Code Pro"/>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19"/>
          <p:cNvSpPr txBox="1">
            <a:spLocks noGrp="1"/>
          </p:cNvSpPr>
          <p:nvPr>
            <p:ph type="title"/>
          </p:nvPr>
        </p:nvSpPr>
        <p:spPr>
          <a:xfrm>
            <a:off x="311700" y="0"/>
            <a:ext cx="8520600" cy="80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500"/>
              <a:t>Implementation #1</a:t>
            </a:r>
            <a:endParaRPr sz="4500"/>
          </a:p>
        </p:txBody>
      </p:sp>
      <p:sp>
        <p:nvSpPr>
          <p:cNvPr id="105" name="Google Shape;105;p19"/>
          <p:cNvSpPr txBox="1">
            <a:spLocks noGrp="1"/>
          </p:cNvSpPr>
          <p:nvPr>
            <p:ph type="body" idx="1"/>
          </p:nvPr>
        </p:nvSpPr>
        <p:spPr>
          <a:xfrm>
            <a:off x="611575" y="801000"/>
            <a:ext cx="6736200" cy="801000"/>
          </a:xfrm>
          <a:prstGeom prst="rect">
            <a:avLst/>
          </a:prstGeom>
        </p:spPr>
        <p:txBody>
          <a:bodyPr spcFirstLastPara="1" wrap="square" lIns="91425" tIns="91425" rIns="91425" bIns="91425" anchor="t" anchorCtr="0">
            <a:noAutofit/>
          </a:bodyPr>
          <a:lstStyle/>
          <a:p>
            <a:pPr marL="457200" lvl="0" indent="-355600" algn="l" rtl="0">
              <a:spcBef>
                <a:spcPts val="0"/>
              </a:spcBef>
              <a:spcAft>
                <a:spcPts val="0"/>
              </a:spcAft>
              <a:buClr>
                <a:srgbClr val="000000"/>
              </a:buClr>
              <a:buSzPts val="2000"/>
              <a:buFont typeface="Raleway"/>
              <a:buChar char="➢"/>
            </a:pPr>
            <a:r>
              <a:rPr lang="en" sz="2000">
                <a:solidFill>
                  <a:srgbClr val="000000"/>
                </a:solidFill>
                <a:latin typeface="Raleway"/>
                <a:ea typeface="Raleway"/>
                <a:cs typeface="Raleway"/>
                <a:sym typeface="Raleway"/>
              </a:rPr>
              <a:t>Pulp Library</a:t>
            </a:r>
            <a:endParaRPr sz="2000">
              <a:solidFill>
                <a:srgbClr val="000000"/>
              </a:solidFill>
              <a:latin typeface="Raleway"/>
              <a:ea typeface="Raleway"/>
              <a:cs typeface="Raleway"/>
              <a:sym typeface="Raleway"/>
            </a:endParaRPr>
          </a:p>
          <a:p>
            <a:pPr marL="457200" lvl="0" indent="-355600" algn="l" rtl="0">
              <a:spcBef>
                <a:spcPts val="0"/>
              </a:spcBef>
              <a:spcAft>
                <a:spcPts val="0"/>
              </a:spcAft>
              <a:buClr>
                <a:srgbClr val="000000"/>
              </a:buClr>
              <a:buSzPts val="2000"/>
              <a:buFont typeface="Raleway"/>
              <a:buChar char="➢"/>
            </a:pPr>
            <a:r>
              <a:rPr lang="en" sz="2000">
                <a:solidFill>
                  <a:srgbClr val="000000"/>
                </a:solidFill>
                <a:latin typeface="Raleway"/>
                <a:ea typeface="Raleway"/>
                <a:cs typeface="Raleway"/>
                <a:sym typeface="Raleway"/>
              </a:rPr>
              <a:t>Underachievement/overachievement problem</a:t>
            </a:r>
            <a:endParaRPr sz="2000">
              <a:solidFill>
                <a:srgbClr val="000000"/>
              </a:solidFill>
              <a:latin typeface="Raleway"/>
              <a:ea typeface="Raleway"/>
              <a:cs typeface="Raleway"/>
              <a:sym typeface="Raleway"/>
            </a:endParaRPr>
          </a:p>
          <a:p>
            <a:pPr marL="457200" lvl="0" indent="0" algn="l" rtl="0">
              <a:spcBef>
                <a:spcPts val="1600"/>
              </a:spcBef>
              <a:spcAft>
                <a:spcPts val="1600"/>
              </a:spcAft>
              <a:buNone/>
            </a:pPr>
            <a:endParaRPr sz="1600">
              <a:latin typeface="Raleway"/>
              <a:ea typeface="Raleway"/>
              <a:cs typeface="Raleway"/>
              <a:sym typeface="Raleway"/>
            </a:endParaRPr>
          </a:p>
        </p:txBody>
      </p:sp>
      <p:pic>
        <p:nvPicPr>
          <p:cNvPr id="106" name="Google Shape;106;p19"/>
          <p:cNvPicPr preferRelativeResize="0"/>
          <p:nvPr/>
        </p:nvPicPr>
        <p:blipFill>
          <a:blip r:embed="rId3">
            <a:alphaModFix/>
          </a:blip>
          <a:stretch>
            <a:fillRect/>
          </a:stretch>
        </p:blipFill>
        <p:spPr>
          <a:xfrm>
            <a:off x="296200" y="1724400"/>
            <a:ext cx="8551611" cy="3236701"/>
          </a:xfrm>
          <a:prstGeom prst="rect">
            <a:avLst/>
          </a:prstGeom>
          <a:noFill/>
          <a:ln w="28575" cap="flat" cmpd="sng">
            <a:solidFill>
              <a:srgbClr val="000000"/>
            </a:solidFill>
            <a:prstDash val="solid"/>
            <a:round/>
            <a:headEnd type="none" w="sm" len="sm"/>
            <a:tailEnd type="none" w="sm" len="sm"/>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20"/>
          <p:cNvSpPr txBox="1">
            <a:spLocks noGrp="1"/>
          </p:cNvSpPr>
          <p:nvPr>
            <p:ph type="title"/>
          </p:nvPr>
        </p:nvSpPr>
        <p:spPr>
          <a:xfrm>
            <a:off x="311700" y="292850"/>
            <a:ext cx="8520600" cy="80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500"/>
              <a:t>Optimization Results..</a:t>
            </a:r>
            <a:endParaRPr sz="4500"/>
          </a:p>
        </p:txBody>
      </p:sp>
      <p:sp>
        <p:nvSpPr>
          <p:cNvPr id="112" name="Google Shape;112;p20"/>
          <p:cNvSpPr txBox="1">
            <a:spLocks noGrp="1"/>
          </p:cNvSpPr>
          <p:nvPr>
            <p:ph type="body" idx="1"/>
          </p:nvPr>
        </p:nvSpPr>
        <p:spPr>
          <a:xfrm>
            <a:off x="86775" y="1228675"/>
            <a:ext cx="7199100" cy="3340200"/>
          </a:xfrm>
          <a:prstGeom prst="rect">
            <a:avLst/>
          </a:prstGeom>
        </p:spPr>
        <p:txBody>
          <a:bodyPr spcFirstLastPara="1" wrap="square" lIns="91425" tIns="91425" rIns="91425" bIns="91425" anchor="t" anchorCtr="0">
            <a:noAutofit/>
          </a:bodyPr>
          <a:lstStyle/>
          <a:p>
            <a:pPr marL="457200" lvl="0" indent="-368300" algn="l" rtl="0">
              <a:spcBef>
                <a:spcPts val="0"/>
              </a:spcBef>
              <a:spcAft>
                <a:spcPts val="0"/>
              </a:spcAft>
              <a:buSzPts val="2200"/>
              <a:buFont typeface="Raleway"/>
              <a:buChar char="❏"/>
            </a:pPr>
            <a:r>
              <a:rPr lang="en" sz="2200">
                <a:solidFill>
                  <a:srgbClr val="000000"/>
                </a:solidFill>
                <a:latin typeface="Raleway"/>
                <a:ea typeface="Raleway"/>
                <a:cs typeface="Raleway"/>
                <a:sym typeface="Raleway"/>
              </a:rPr>
              <a:t>Discovered that in order to achieve </a:t>
            </a:r>
            <a:r>
              <a:rPr lang="en" sz="2200" b="1" i="1">
                <a:solidFill>
                  <a:srgbClr val="6AA84F"/>
                </a:solidFill>
                <a:latin typeface="Raleway"/>
                <a:ea typeface="Raleway"/>
                <a:cs typeface="Raleway"/>
                <a:sym typeface="Raleway"/>
              </a:rPr>
              <a:t>900 conversions</a:t>
            </a:r>
            <a:r>
              <a:rPr lang="en" sz="2200">
                <a:solidFill>
                  <a:srgbClr val="93C47D"/>
                </a:solidFill>
                <a:latin typeface="Raleway"/>
                <a:ea typeface="Raleway"/>
                <a:cs typeface="Raleway"/>
                <a:sym typeface="Raleway"/>
              </a:rPr>
              <a:t>,</a:t>
            </a:r>
            <a:r>
              <a:rPr lang="en" sz="2200">
                <a:latin typeface="Raleway"/>
                <a:ea typeface="Raleway"/>
                <a:cs typeface="Raleway"/>
                <a:sym typeface="Raleway"/>
              </a:rPr>
              <a:t> </a:t>
            </a:r>
            <a:r>
              <a:rPr lang="en" sz="2200">
                <a:solidFill>
                  <a:srgbClr val="000000"/>
                </a:solidFill>
                <a:latin typeface="Raleway"/>
                <a:ea typeface="Raleway"/>
                <a:cs typeface="Raleway"/>
                <a:sym typeface="Raleway"/>
              </a:rPr>
              <a:t>we would need</a:t>
            </a:r>
            <a:r>
              <a:rPr lang="en" sz="2200">
                <a:latin typeface="Raleway"/>
                <a:ea typeface="Raleway"/>
                <a:cs typeface="Raleway"/>
                <a:sym typeface="Raleway"/>
              </a:rPr>
              <a:t> </a:t>
            </a:r>
            <a:r>
              <a:rPr lang="en" sz="2200" b="1">
                <a:solidFill>
                  <a:srgbClr val="C27BA0"/>
                </a:solidFill>
                <a:latin typeface="Raleway"/>
                <a:ea typeface="Raleway"/>
                <a:cs typeface="Raleway"/>
                <a:sym typeface="Raleway"/>
              </a:rPr>
              <a:t>3,711,512 impressions for women</a:t>
            </a:r>
            <a:r>
              <a:rPr lang="en" sz="2200">
                <a:latin typeface="Raleway"/>
                <a:ea typeface="Raleway"/>
                <a:cs typeface="Raleway"/>
                <a:sym typeface="Raleway"/>
              </a:rPr>
              <a:t> </a:t>
            </a:r>
            <a:r>
              <a:rPr lang="en" sz="2200">
                <a:solidFill>
                  <a:srgbClr val="000000"/>
                </a:solidFill>
                <a:latin typeface="Raleway"/>
                <a:ea typeface="Raleway"/>
                <a:cs typeface="Raleway"/>
                <a:sym typeface="Raleway"/>
              </a:rPr>
              <a:t>and</a:t>
            </a:r>
            <a:r>
              <a:rPr lang="en" sz="2200">
                <a:latin typeface="Raleway"/>
                <a:ea typeface="Raleway"/>
                <a:cs typeface="Raleway"/>
                <a:sym typeface="Raleway"/>
              </a:rPr>
              <a:t> </a:t>
            </a:r>
            <a:r>
              <a:rPr lang="en" sz="2200" b="1">
                <a:solidFill>
                  <a:srgbClr val="6D9EEB"/>
                </a:solidFill>
                <a:latin typeface="Raleway"/>
                <a:ea typeface="Raleway"/>
                <a:cs typeface="Raleway"/>
                <a:sym typeface="Raleway"/>
              </a:rPr>
              <a:t>2,460,080 for men</a:t>
            </a:r>
            <a:endParaRPr sz="2200" b="1">
              <a:solidFill>
                <a:srgbClr val="6D9EEB"/>
              </a:solidFill>
              <a:latin typeface="Raleway"/>
              <a:ea typeface="Raleway"/>
              <a:cs typeface="Raleway"/>
              <a:sym typeface="Raleway"/>
            </a:endParaRPr>
          </a:p>
          <a:p>
            <a:pPr marL="457200" lvl="0" indent="-368300" algn="l" rtl="0">
              <a:spcBef>
                <a:spcPts val="0"/>
              </a:spcBef>
              <a:spcAft>
                <a:spcPts val="0"/>
              </a:spcAft>
              <a:buSzPts val="2200"/>
              <a:buFont typeface="Raleway"/>
              <a:buChar char="❏"/>
            </a:pPr>
            <a:r>
              <a:rPr lang="en" sz="2200">
                <a:solidFill>
                  <a:srgbClr val="000000"/>
                </a:solidFill>
                <a:latin typeface="Raleway"/>
                <a:ea typeface="Raleway"/>
                <a:cs typeface="Raleway"/>
                <a:sym typeface="Raleway"/>
              </a:rPr>
              <a:t>In order to achieve 500 conversions for men and 400 for women we would spend</a:t>
            </a:r>
            <a:r>
              <a:rPr lang="en" sz="2200">
                <a:latin typeface="Raleway"/>
                <a:ea typeface="Raleway"/>
                <a:cs typeface="Raleway"/>
                <a:sym typeface="Raleway"/>
              </a:rPr>
              <a:t> </a:t>
            </a:r>
            <a:r>
              <a:rPr lang="en" sz="2200" b="1">
                <a:solidFill>
                  <a:srgbClr val="6AA84F"/>
                </a:solidFill>
                <a:latin typeface="Raleway"/>
                <a:ea typeface="Raleway"/>
                <a:cs typeface="Raleway"/>
                <a:sym typeface="Raleway"/>
              </a:rPr>
              <a:t>$16,175.56</a:t>
            </a:r>
            <a:r>
              <a:rPr lang="en" sz="2200">
                <a:latin typeface="Raleway"/>
                <a:ea typeface="Raleway"/>
                <a:cs typeface="Raleway"/>
                <a:sym typeface="Raleway"/>
              </a:rPr>
              <a:t> - </a:t>
            </a:r>
            <a:r>
              <a:rPr lang="en" sz="2200" b="1" i="1">
                <a:latin typeface="Raleway"/>
                <a:ea typeface="Raleway"/>
                <a:cs typeface="Raleway"/>
                <a:sym typeface="Raleway"/>
              </a:rPr>
              <a:t>coming in</a:t>
            </a:r>
            <a:r>
              <a:rPr lang="en" sz="2200" b="1" i="1">
                <a:solidFill>
                  <a:srgbClr val="6AA84F"/>
                </a:solidFill>
                <a:latin typeface="Raleway"/>
                <a:ea typeface="Raleway"/>
                <a:cs typeface="Raleway"/>
                <a:sym typeface="Raleway"/>
              </a:rPr>
              <a:t> $1,824.44</a:t>
            </a:r>
            <a:r>
              <a:rPr lang="en" sz="2200" b="1" i="1">
                <a:latin typeface="Raleway"/>
                <a:ea typeface="Raleway"/>
                <a:cs typeface="Raleway"/>
                <a:sym typeface="Raleway"/>
              </a:rPr>
              <a:t> dollars under budget</a:t>
            </a:r>
            <a:endParaRPr sz="2200" b="1" i="1">
              <a:latin typeface="Raleway"/>
              <a:ea typeface="Raleway"/>
              <a:cs typeface="Raleway"/>
              <a:sym typeface="Raleway"/>
            </a:endParaRPr>
          </a:p>
          <a:p>
            <a:pPr marL="0" lvl="0" indent="0" algn="l" rtl="0">
              <a:spcBef>
                <a:spcPts val="1600"/>
              </a:spcBef>
              <a:spcAft>
                <a:spcPts val="0"/>
              </a:spcAft>
              <a:buNone/>
            </a:pPr>
            <a:endParaRPr sz="2200" b="1" i="1">
              <a:latin typeface="Raleway"/>
              <a:ea typeface="Raleway"/>
              <a:cs typeface="Raleway"/>
              <a:sym typeface="Raleway"/>
            </a:endParaRPr>
          </a:p>
          <a:p>
            <a:pPr marL="0" lvl="0" indent="0" algn="l" rtl="0">
              <a:spcBef>
                <a:spcPts val="1600"/>
              </a:spcBef>
              <a:spcAft>
                <a:spcPts val="1600"/>
              </a:spcAft>
              <a:buNone/>
            </a:pPr>
            <a:endParaRPr/>
          </a:p>
        </p:txBody>
      </p:sp>
      <p:pic>
        <p:nvPicPr>
          <p:cNvPr id="113" name="Google Shape;113;p20"/>
          <p:cNvPicPr preferRelativeResize="0"/>
          <p:nvPr/>
        </p:nvPicPr>
        <p:blipFill>
          <a:blip r:embed="rId3">
            <a:alphaModFix/>
          </a:blip>
          <a:stretch>
            <a:fillRect/>
          </a:stretch>
        </p:blipFill>
        <p:spPr>
          <a:xfrm>
            <a:off x="7285825" y="2850775"/>
            <a:ext cx="1660800" cy="213124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21"/>
          <p:cNvSpPr txBox="1">
            <a:spLocks noGrp="1"/>
          </p:cNvSpPr>
          <p:nvPr>
            <p:ph type="title"/>
          </p:nvPr>
        </p:nvSpPr>
        <p:spPr>
          <a:xfrm>
            <a:off x="194875" y="0"/>
            <a:ext cx="8520600" cy="80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500"/>
              <a:t>Implementation #2</a:t>
            </a:r>
            <a:endParaRPr sz="4500"/>
          </a:p>
        </p:txBody>
      </p:sp>
      <p:sp>
        <p:nvSpPr>
          <p:cNvPr id="119" name="Google Shape;119;p21"/>
          <p:cNvSpPr txBox="1"/>
          <p:nvPr/>
        </p:nvSpPr>
        <p:spPr>
          <a:xfrm>
            <a:off x="194875" y="801000"/>
            <a:ext cx="4329000" cy="4225500"/>
          </a:xfrm>
          <a:prstGeom prst="rect">
            <a:avLst/>
          </a:prstGeom>
          <a:noFill/>
          <a:ln>
            <a:noFill/>
          </a:ln>
        </p:spPr>
        <p:txBody>
          <a:bodyPr spcFirstLastPara="1" wrap="square" lIns="91425" tIns="91425" rIns="91425" bIns="91425" anchor="t" anchorCtr="0">
            <a:noAutofit/>
          </a:bodyPr>
          <a:lstStyle/>
          <a:p>
            <a:pPr marL="457200" lvl="0" indent="-355600" algn="l" rtl="0">
              <a:spcBef>
                <a:spcPts val="0"/>
              </a:spcBef>
              <a:spcAft>
                <a:spcPts val="0"/>
              </a:spcAft>
              <a:buSzPts val="2000"/>
              <a:buFont typeface="Raleway"/>
              <a:buChar char="➢"/>
            </a:pPr>
            <a:r>
              <a:rPr lang="en" sz="2000">
                <a:latin typeface="Raleway"/>
                <a:ea typeface="Raleway"/>
                <a:cs typeface="Raleway"/>
                <a:sym typeface="Raleway"/>
              </a:rPr>
              <a:t>Purpose-- Minimizing our cost of production subject to these constraints:</a:t>
            </a:r>
            <a:endParaRPr sz="2000">
              <a:latin typeface="Raleway"/>
              <a:ea typeface="Raleway"/>
              <a:cs typeface="Raleway"/>
              <a:sym typeface="Raleway"/>
            </a:endParaRPr>
          </a:p>
          <a:p>
            <a:pPr marL="1371600" lvl="2" indent="-355600" algn="l" rtl="0">
              <a:spcBef>
                <a:spcPts val="0"/>
              </a:spcBef>
              <a:spcAft>
                <a:spcPts val="0"/>
              </a:spcAft>
              <a:buSzPts val="2000"/>
              <a:buFont typeface="Raleway"/>
              <a:buChar char="■"/>
            </a:pPr>
            <a:r>
              <a:rPr lang="en" sz="2000">
                <a:latin typeface="Raleway"/>
                <a:ea typeface="Raleway"/>
                <a:cs typeface="Raleway"/>
                <a:sym typeface="Raleway"/>
              </a:rPr>
              <a:t>Total conversion per advertisement</a:t>
            </a:r>
            <a:endParaRPr sz="2000">
              <a:latin typeface="Raleway"/>
              <a:ea typeface="Raleway"/>
              <a:cs typeface="Raleway"/>
              <a:sym typeface="Raleway"/>
            </a:endParaRPr>
          </a:p>
          <a:p>
            <a:pPr marL="1371600" lvl="2" indent="-355600" algn="l" rtl="0">
              <a:spcBef>
                <a:spcPts val="0"/>
              </a:spcBef>
              <a:spcAft>
                <a:spcPts val="0"/>
              </a:spcAft>
              <a:buSzPts val="2000"/>
              <a:buFont typeface="Raleway"/>
              <a:buChar char="■"/>
            </a:pPr>
            <a:r>
              <a:rPr lang="en" sz="2000">
                <a:latin typeface="Raleway"/>
                <a:ea typeface="Raleway"/>
                <a:cs typeface="Raleway"/>
                <a:sym typeface="Raleway"/>
              </a:rPr>
              <a:t>Conversion costs</a:t>
            </a:r>
            <a:endParaRPr sz="2000">
              <a:latin typeface="Raleway"/>
              <a:ea typeface="Raleway"/>
              <a:cs typeface="Raleway"/>
              <a:sym typeface="Raleway"/>
            </a:endParaRPr>
          </a:p>
          <a:p>
            <a:pPr marL="1371600" lvl="2" indent="-355600" algn="l" rtl="0">
              <a:spcBef>
                <a:spcPts val="0"/>
              </a:spcBef>
              <a:spcAft>
                <a:spcPts val="0"/>
              </a:spcAft>
              <a:buSzPts val="2000"/>
              <a:buFont typeface="Raleway"/>
              <a:buChar char="■"/>
            </a:pPr>
            <a:r>
              <a:rPr lang="en" sz="2000">
                <a:latin typeface="Raleway"/>
                <a:ea typeface="Raleway"/>
                <a:cs typeface="Raleway"/>
                <a:sym typeface="Raleway"/>
              </a:rPr>
              <a:t>Converted shoppers</a:t>
            </a:r>
            <a:endParaRPr sz="2000">
              <a:latin typeface="Raleway"/>
              <a:ea typeface="Raleway"/>
              <a:cs typeface="Raleway"/>
              <a:sym typeface="Raleway"/>
            </a:endParaRPr>
          </a:p>
          <a:p>
            <a:pPr marL="1371600" lvl="0" indent="0" algn="l" rtl="0">
              <a:spcBef>
                <a:spcPts val="0"/>
              </a:spcBef>
              <a:spcAft>
                <a:spcPts val="0"/>
              </a:spcAft>
              <a:buNone/>
            </a:pPr>
            <a:endParaRPr sz="2000">
              <a:solidFill>
                <a:schemeClr val="dk2"/>
              </a:solidFill>
              <a:latin typeface="Raleway"/>
              <a:ea typeface="Raleway"/>
              <a:cs typeface="Raleway"/>
              <a:sym typeface="Raleway"/>
            </a:endParaRPr>
          </a:p>
          <a:p>
            <a:pPr marL="457200" marR="0" lvl="0" indent="0" algn="l" rtl="0">
              <a:lnSpc>
                <a:spcPct val="100000"/>
              </a:lnSpc>
              <a:spcBef>
                <a:spcPts val="0"/>
              </a:spcBef>
              <a:spcAft>
                <a:spcPts val="0"/>
              </a:spcAft>
              <a:buNone/>
            </a:pPr>
            <a:endParaRPr sz="2000">
              <a:latin typeface="Raleway"/>
              <a:ea typeface="Raleway"/>
              <a:cs typeface="Raleway"/>
              <a:sym typeface="Raleway"/>
            </a:endParaRPr>
          </a:p>
        </p:txBody>
      </p:sp>
      <p:pic>
        <p:nvPicPr>
          <p:cNvPr id="120" name="Google Shape;120;p21"/>
          <p:cNvPicPr preferRelativeResize="0"/>
          <p:nvPr/>
        </p:nvPicPr>
        <p:blipFill>
          <a:blip r:embed="rId3">
            <a:alphaModFix/>
          </a:blip>
          <a:stretch>
            <a:fillRect/>
          </a:stretch>
        </p:blipFill>
        <p:spPr>
          <a:xfrm>
            <a:off x="4972813" y="3079550"/>
            <a:ext cx="3628708" cy="1832075"/>
          </a:xfrm>
          <a:prstGeom prst="rect">
            <a:avLst/>
          </a:prstGeom>
          <a:noFill/>
          <a:ln w="19050" cap="flat" cmpd="sng">
            <a:solidFill>
              <a:srgbClr val="000000"/>
            </a:solidFill>
            <a:prstDash val="solid"/>
            <a:round/>
            <a:headEnd type="none" w="sm" len="sm"/>
            <a:tailEnd type="none" w="sm" len="sm"/>
          </a:ln>
        </p:spPr>
      </p:pic>
      <p:pic>
        <p:nvPicPr>
          <p:cNvPr id="121" name="Google Shape;121;p21"/>
          <p:cNvPicPr preferRelativeResize="0"/>
          <p:nvPr/>
        </p:nvPicPr>
        <p:blipFill>
          <a:blip r:embed="rId4">
            <a:alphaModFix/>
          </a:blip>
          <a:stretch>
            <a:fillRect/>
          </a:stretch>
        </p:blipFill>
        <p:spPr>
          <a:xfrm>
            <a:off x="4717775" y="1183715"/>
            <a:ext cx="4138775" cy="1574560"/>
          </a:xfrm>
          <a:prstGeom prst="rect">
            <a:avLst/>
          </a:prstGeom>
          <a:noFill/>
          <a:ln w="9525" cap="flat" cmpd="sng">
            <a:solidFill>
              <a:srgbClr val="000000"/>
            </a:solidFill>
            <a:prstDash val="solid"/>
            <a:round/>
            <a:headEnd type="none" w="sm" len="sm"/>
            <a:tailEnd type="none" w="sm" len="sm"/>
          </a:ln>
        </p:spPr>
      </p:pic>
    </p:spTree>
  </p:cSld>
  <p:clrMapOvr>
    <a:masterClrMapping/>
  </p:clrMapOvr>
</p:sld>
</file>

<file path=ppt/theme/theme1.xml><?xml version="1.0" encoding="utf-8"?>
<a:theme xmlns:a="http://schemas.openxmlformats.org/drawingml/2006/main" name="Beach Day">
  <a:themeElements>
    <a:clrScheme name="Beach Day">
      <a:dk1>
        <a:srgbClr val="00FDC8"/>
      </a:dk1>
      <a:lt1>
        <a:srgbClr val="FFFFFF"/>
      </a:lt1>
      <a:dk2>
        <a:srgbClr val="666666"/>
      </a:dk2>
      <a:lt2>
        <a:srgbClr val="EEEEEE"/>
      </a:lt2>
      <a:accent1>
        <a:srgbClr val="212121"/>
      </a:accent1>
      <a:accent2>
        <a:srgbClr val="455A64"/>
      </a:accent2>
      <a:accent3>
        <a:srgbClr val="78909C"/>
      </a:accent3>
      <a:accent4>
        <a:srgbClr val="7C7CE0"/>
      </a:accent4>
      <a:accent5>
        <a:srgbClr val="DB4437"/>
      </a:accent5>
      <a:accent6>
        <a:srgbClr val="F6CD4C"/>
      </a:accent6>
      <a:hlink>
        <a:srgbClr val="DB4437"/>
      </a:hlink>
      <a:folHlink>
        <a:srgbClr val="DB443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TotalTime>
  <Words>1129</Words>
  <Application>Microsoft Office PowerPoint</Application>
  <PresentationFormat>On-screen Show (16:9)</PresentationFormat>
  <Paragraphs>94</Paragraphs>
  <Slides>13</Slides>
  <Notes>13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vt:i4>
      </vt:variant>
    </vt:vector>
  </HeadingPairs>
  <TitlesOfParts>
    <vt:vector size="20" baseType="lpstr">
      <vt:lpstr>Amatic SC</vt:lpstr>
      <vt:lpstr>Times New Roman</vt:lpstr>
      <vt:lpstr>Arial</vt:lpstr>
      <vt:lpstr>Raleway Medium</vt:lpstr>
      <vt:lpstr>Raleway</vt:lpstr>
      <vt:lpstr>Source Code Pro</vt:lpstr>
      <vt:lpstr>Beach Day</vt:lpstr>
      <vt:lpstr>PHENS &amp; CO. Sales Conversion Optimization Project </vt:lpstr>
      <vt:lpstr>Who we are - PHENS of the Community since 2014</vt:lpstr>
      <vt:lpstr>Our Data set</vt:lpstr>
      <vt:lpstr>Our Business Case</vt:lpstr>
      <vt:lpstr>Purpose </vt:lpstr>
      <vt:lpstr>Analyzing Previous years Campaign Data</vt:lpstr>
      <vt:lpstr>Implementation #1</vt:lpstr>
      <vt:lpstr>Optimization Results..</vt:lpstr>
      <vt:lpstr>Implementation #2</vt:lpstr>
      <vt:lpstr>Implementation #2</vt:lpstr>
      <vt:lpstr>Optimization #2 Results...</vt:lpstr>
      <vt:lpstr>conclusion</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PHENS &amp; CO. Sales Conversion Optimization Project </dc:title>
  <dc:creator>Priyadarshni De</dc:creator>
  <cp:lastModifiedBy> </cp:lastModifiedBy>
  <cp:revision>10</cp:revision>
  <dcterms:modified xsi:type="dcterms:W3CDTF">2019-11-01T05:46:46Z</dcterms:modified>
</cp:coreProperties>
</file>